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361" r:id="rId4"/>
    <p:sldId id="419" r:id="rId5"/>
    <p:sldId id="420" r:id="rId6"/>
    <p:sldId id="421" r:id="rId7"/>
    <p:sldId id="422" r:id="rId8"/>
    <p:sldId id="423" r:id="rId9"/>
    <p:sldId id="424" r:id="rId10"/>
    <p:sldId id="425" r:id="rId11"/>
    <p:sldId id="426" r:id="rId12"/>
    <p:sldId id="427" r:id="rId13"/>
    <p:sldId id="429" r:id="rId14"/>
    <p:sldId id="430" r:id="rId15"/>
    <p:sldId id="428" r:id="rId16"/>
    <p:sldId id="431" r:id="rId17"/>
    <p:sldId id="432" r:id="rId18"/>
    <p:sldId id="392"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52" autoAdjust="0"/>
    <p:restoredTop sz="92954" autoAdjust="0"/>
  </p:normalViewPr>
  <p:slideViewPr>
    <p:cSldViewPr>
      <p:cViewPr>
        <p:scale>
          <a:sx n="98" d="100"/>
          <a:sy n="98" d="100"/>
        </p:scale>
        <p:origin x="924" y="-18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48244E2-A03D-FB83-4E45-1D93736CB2A6}"/>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cs typeface="Arial" panose="020B0604020202020204" pitchFamily="34" charset="0"/>
              </a:defRPr>
            </a:lvl1pPr>
          </a:lstStyle>
          <a:p>
            <a:pPr>
              <a:defRPr/>
            </a:pPr>
            <a:endParaRPr lang="vi-VN" altLang="vi-VN"/>
          </a:p>
        </p:txBody>
      </p:sp>
      <p:sp>
        <p:nvSpPr>
          <p:cNvPr id="10243" name="Rectangle 3">
            <a:extLst>
              <a:ext uri="{FF2B5EF4-FFF2-40B4-BE49-F238E27FC236}">
                <a16:creationId xmlns:a16="http://schemas.microsoft.com/office/drawing/2014/main" id="{75C04955-C825-E090-0C6D-FAFB68A80DDB}"/>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cs typeface="Arial" panose="020B0604020202020204" pitchFamily="34" charset="0"/>
              </a:defRPr>
            </a:lvl1pPr>
          </a:lstStyle>
          <a:p>
            <a:pPr>
              <a:defRPr/>
            </a:pPr>
            <a:endParaRPr lang="vi-VN" altLang="vi-VN"/>
          </a:p>
        </p:txBody>
      </p:sp>
      <p:sp>
        <p:nvSpPr>
          <p:cNvPr id="3076" name="Rectangle 4">
            <a:extLst>
              <a:ext uri="{FF2B5EF4-FFF2-40B4-BE49-F238E27FC236}">
                <a16:creationId xmlns:a16="http://schemas.microsoft.com/office/drawing/2014/main" id="{EE57F9D0-B1D6-8429-85EC-85A28998F2D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5B2A4BF1-9836-BA9D-BE44-BBD481D60502}"/>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6F203868-B812-81D1-9796-DADDE02DC32A}"/>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cs typeface="Arial" panose="020B0604020202020204" pitchFamily="34" charset="0"/>
              </a:defRPr>
            </a:lvl1pPr>
          </a:lstStyle>
          <a:p>
            <a:pPr>
              <a:defRPr/>
            </a:pPr>
            <a:endParaRPr lang="vi-VN" altLang="vi-VN"/>
          </a:p>
        </p:txBody>
      </p:sp>
      <p:sp>
        <p:nvSpPr>
          <p:cNvPr id="10247" name="Rectangle 7">
            <a:extLst>
              <a:ext uri="{FF2B5EF4-FFF2-40B4-BE49-F238E27FC236}">
                <a16:creationId xmlns:a16="http://schemas.microsoft.com/office/drawing/2014/main" id="{1781569F-CEF1-8F92-7C0F-FD4A92DF20C3}"/>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4AF51ED-0778-4E19-A943-26300CE6C61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AC451EE3-3067-1603-6623-C6D52D0E9C0A}"/>
              </a:ext>
            </a:extLst>
          </p:cNvPr>
          <p:cNvSpPr>
            <a:spLocks noGrp="1" noRot="1" noChangeAspect="1" noChangeArrowheads="1" noTextEdit="1"/>
          </p:cNvSpPr>
          <p:nvPr>
            <p:ph type="sldImg"/>
          </p:nvPr>
        </p:nvSpPr>
        <p:spPr>
          <a:ln/>
        </p:spPr>
      </p:sp>
      <p:sp>
        <p:nvSpPr>
          <p:cNvPr id="6147" name="Notes Placeholder 2">
            <a:extLst>
              <a:ext uri="{FF2B5EF4-FFF2-40B4-BE49-F238E27FC236}">
                <a16:creationId xmlns:a16="http://schemas.microsoft.com/office/drawing/2014/main" id="{AC561647-51D5-6C2A-39ED-751C7BA3DF6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8" name="Slide Number Placeholder 3">
            <a:extLst>
              <a:ext uri="{FF2B5EF4-FFF2-40B4-BE49-F238E27FC236}">
                <a16:creationId xmlns:a16="http://schemas.microsoft.com/office/drawing/2014/main" id="{B441E05B-9B11-CC32-D3DB-67C0168532B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83933D7-21EB-4523-81BB-9AED69000100}" type="slidenum">
              <a:rPr lang="en-US" altLang="en-US"/>
              <a:pPr/>
              <a:t>2</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3B67E26-A66A-9536-BF05-4814B3A0FD29}"/>
              </a:ext>
            </a:extLst>
          </p:cNvPr>
          <p:cNvSpPr>
            <a:spLocks noGrp="1" noRot="1" noChangeAspect="1" noChangeArrowheads="1" noTextEdit="1"/>
          </p:cNvSpPr>
          <p:nvPr>
            <p:ph type="sldImg"/>
          </p:nvPr>
        </p:nvSpPr>
        <p:spPr>
          <a:ln/>
        </p:spPr>
      </p:sp>
      <p:sp>
        <p:nvSpPr>
          <p:cNvPr id="29699" name="Notes Placeholder 2">
            <a:extLst>
              <a:ext uri="{FF2B5EF4-FFF2-40B4-BE49-F238E27FC236}">
                <a16:creationId xmlns:a16="http://schemas.microsoft.com/office/drawing/2014/main" id="{3346B43F-2918-8789-E651-F4D6FCA3BB1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9700" name="Slide Number Placeholder 3">
            <a:extLst>
              <a:ext uri="{FF2B5EF4-FFF2-40B4-BE49-F238E27FC236}">
                <a16:creationId xmlns:a16="http://schemas.microsoft.com/office/drawing/2014/main" id="{8AD30279-7C1B-8520-FCE6-6923CA3CF73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849070-395B-432D-B161-005E610681F6}" type="slidenum">
              <a:rPr lang="en-US" altLang="en-US"/>
              <a:pPr/>
              <a:t>16</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8CCFDD14-266C-638E-59B7-A38D0C09F708}"/>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BCA34E0A-3711-EAD8-01F2-D82DAD0FF02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1748" name="Slide Number Placeholder 3">
            <a:extLst>
              <a:ext uri="{FF2B5EF4-FFF2-40B4-BE49-F238E27FC236}">
                <a16:creationId xmlns:a16="http://schemas.microsoft.com/office/drawing/2014/main" id="{5E994E31-C599-BAF1-36FA-E4D08D868CB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FB9821-4E3D-42ED-A157-191283A7DE9F}" type="slidenum">
              <a:rPr lang="en-US" altLang="en-US"/>
              <a:pPr/>
              <a:t>17</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3166D12-A456-94D4-3BE6-99BB067DA183}"/>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03380093-BD8E-D9C6-1057-2454307A75C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316" name="Slide Number Placeholder 3">
            <a:extLst>
              <a:ext uri="{FF2B5EF4-FFF2-40B4-BE49-F238E27FC236}">
                <a16:creationId xmlns:a16="http://schemas.microsoft.com/office/drawing/2014/main" id="{3A97DDA7-EFBA-C3F5-00A9-ED86CE5FC5D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E7F378E-E294-46EC-8595-6F31E38DF718}" type="slidenum">
              <a:rPr lang="en-US" altLang="en-US"/>
              <a:pPr/>
              <a:t>8</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0FD33A2-B1B6-638F-9130-0FA4C6AC60AD}"/>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674FB4E4-943F-CF72-1469-AC4A7965A95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5364" name="Slide Number Placeholder 3">
            <a:extLst>
              <a:ext uri="{FF2B5EF4-FFF2-40B4-BE49-F238E27FC236}">
                <a16:creationId xmlns:a16="http://schemas.microsoft.com/office/drawing/2014/main" id="{B902DC19-079D-83C7-6B51-09A3ECDB2C6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3FB87E9-6352-4011-8432-0189970D5FBA}" type="slidenum">
              <a:rPr lang="en-US" altLang="en-US"/>
              <a:pPr/>
              <a:t>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B747BD7-47FF-3C14-EF6D-C3395F482305}"/>
              </a:ext>
            </a:extLst>
          </p:cNvPr>
          <p:cNvSpPr>
            <a:spLocks noGrp="1" noRot="1" noChangeAspect="1" noChangeArrowheads="1" noTextEdit="1"/>
          </p:cNvSpPr>
          <p:nvPr>
            <p:ph type="sldImg"/>
          </p:nvPr>
        </p:nvSpPr>
        <p:spPr>
          <a:ln/>
        </p:spPr>
      </p:sp>
      <p:sp>
        <p:nvSpPr>
          <p:cNvPr id="17411" name="Notes Placeholder 2">
            <a:extLst>
              <a:ext uri="{FF2B5EF4-FFF2-40B4-BE49-F238E27FC236}">
                <a16:creationId xmlns:a16="http://schemas.microsoft.com/office/drawing/2014/main" id="{2DD2B055-BC35-2044-AD84-F4E29BD1E59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7412" name="Slide Number Placeholder 3">
            <a:extLst>
              <a:ext uri="{FF2B5EF4-FFF2-40B4-BE49-F238E27FC236}">
                <a16:creationId xmlns:a16="http://schemas.microsoft.com/office/drawing/2014/main" id="{2D1EFDD1-3593-18DE-6FA4-44C4809EDC6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6140E8A-0A4C-4DC5-884E-3D0F8AB58707}" type="slidenum">
              <a:rPr lang="en-US" altLang="en-US"/>
              <a:pPr/>
              <a:t>10</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649539D-45D9-03C3-EE50-0B690A9E2172}"/>
              </a:ext>
            </a:extLst>
          </p:cNvPr>
          <p:cNvSpPr>
            <a:spLocks noGrp="1" noRot="1" noChangeAspect="1" noChangeArrowheads="1" noTextEdit="1"/>
          </p:cNvSpPr>
          <p:nvPr>
            <p:ph type="sldImg"/>
          </p:nvPr>
        </p:nvSpPr>
        <p:spPr>
          <a:ln/>
        </p:spPr>
      </p:sp>
      <p:sp>
        <p:nvSpPr>
          <p:cNvPr id="19459" name="Notes Placeholder 2">
            <a:extLst>
              <a:ext uri="{FF2B5EF4-FFF2-40B4-BE49-F238E27FC236}">
                <a16:creationId xmlns:a16="http://schemas.microsoft.com/office/drawing/2014/main" id="{2BB1B4B0-DC77-55E1-DA56-26342675A82F}"/>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9460" name="Slide Number Placeholder 3">
            <a:extLst>
              <a:ext uri="{FF2B5EF4-FFF2-40B4-BE49-F238E27FC236}">
                <a16:creationId xmlns:a16="http://schemas.microsoft.com/office/drawing/2014/main" id="{2B11C8D6-972F-6B1C-50D6-26BD6E50F4C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8AE7846-1E11-4BA4-BF73-EFCA378F8974}" type="slidenum">
              <a:rPr lang="en-US" altLang="en-US"/>
              <a:pPr/>
              <a:t>11</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EDD1895-809C-ACBD-457A-3DF4C456AC22}"/>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id="{6DAC1FFD-F421-12AC-7545-FF92E24B61D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1508" name="Slide Number Placeholder 3">
            <a:extLst>
              <a:ext uri="{FF2B5EF4-FFF2-40B4-BE49-F238E27FC236}">
                <a16:creationId xmlns:a16="http://schemas.microsoft.com/office/drawing/2014/main" id="{49604A27-D702-359C-C397-41624608D65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112F2F6-CDFB-460C-A9A8-B7ECC86F4EB2}" type="slidenum">
              <a:rPr lang="en-US" altLang="en-US"/>
              <a:pPr/>
              <a:t>12</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5C9B4CD-6284-4751-4E15-5155328CB596}"/>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ADA3A65D-007E-7AB6-7A1E-05C550F583F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3556" name="Slide Number Placeholder 3">
            <a:extLst>
              <a:ext uri="{FF2B5EF4-FFF2-40B4-BE49-F238E27FC236}">
                <a16:creationId xmlns:a16="http://schemas.microsoft.com/office/drawing/2014/main" id="{8181AAA6-03F3-2103-583E-3470678289E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9B9C4A5-4B77-4E72-BC3F-FB3ECCE2607C}" type="slidenum">
              <a:rPr lang="en-US" altLang="en-US"/>
              <a:pPr/>
              <a:t>13</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222D4CA1-B5FB-08EE-BF0D-DE74EAB995E3}"/>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F5CB1DA7-F53A-8D33-8B1D-CF6299D08E0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5604" name="Slide Number Placeholder 3">
            <a:extLst>
              <a:ext uri="{FF2B5EF4-FFF2-40B4-BE49-F238E27FC236}">
                <a16:creationId xmlns:a16="http://schemas.microsoft.com/office/drawing/2014/main" id="{D6FC58AE-C096-4F1E-C815-BC59AF5B657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89D101-3352-4C58-85AE-B8A9EA0BFE59}" type="slidenum">
              <a:rPr lang="en-US" altLang="en-US"/>
              <a:pPr/>
              <a:t>14</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B5522AE-71BC-A237-06B9-8363DC0C7E1F}"/>
              </a:ext>
            </a:extLst>
          </p:cNvPr>
          <p:cNvSpPr>
            <a:spLocks noGrp="1" noRot="1" noChangeAspect="1" noChangeArrowheads="1" noTextEdit="1"/>
          </p:cNvSpPr>
          <p:nvPr>
            <p:ph type="sldImg"/>
          </p:nvPr>
        </p:nvSpPr>
        <p:spPr>
          <a:ln/>
        </p:spPr>
      </p:sp>
      <p:sp>
        <p:nvSpPr>
          <p:cNvPr id="27651" name="Notes Placeholder 2">
            <a:extLst>
              <a:ext uri="{FF2B5EF4-FFF2-40B4-BE49-F238E27FC236}">
                <a16:creationId xmlns:a16="http://schemas.microsoft.com/office/drawing/2014/main" id="{46E43777-295B-FF35-3E8F-A8E4F46B9C8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7652" name="Slide Number Placeholder 3">
            <a:extLst>
              <a:ext uri="{FF2B5EF4-FFF2-40B4-BE49-F238E27FC236}">
                <a16:creationId xmlns:a16="http://schemas.microsoft.com/office/drawing/2014/main" id="{4362A126-7BB2-4517-18F8-AFA0A662922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D826BEF-B452-4917-8131-558E18ECEBD1}" type="slidenum">
              <a:rPr lang="en-US" altLang="en-US"/>
              <a:pPr/>
              <a:t>15</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jpeg"/><Relationship Id="rId7"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1.png"/><Relationship Id="rId9" Type="http://schemas.openxmlformats.org/officeDocument/2006/relationships/image" Target="../media/image10.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2" name="Rectangle 73">
            <a:extLst>
              <a:ext uri="{FF2B5EF4-FFF2-40B4-BE49-F238E27FC236}">
                <a16:creationId xmlns:a16="http://schemas.microsoft.com/office/drawing/2014/main" id="{EA8EDA97-2AC1-7920-CCFA-09BBB9EDD2BD}"/>
              </a:ext>
            </a:extLst>
          </p:cNvPr>
          <p:cNvSpPr>
            <a:spLocks noChangeArrowheads="1"/>
          </p:cNvSpPr>
          <p:nvPr/>
        </p:nvSpPr>
        <p:spPr bwMode="gray">
          <a:xfrm>
            <a:off x="1698625" y="3705225"/>
            <a:ext cx="742950" cy="742950"/>
          </a:xfrm>
          <a:prstGeom prst="rect">
            <a:avLst/>
          </a:prstGeom>
          <a:solidFill>
            <a:schemeClr val="accent1">
              <a:alpha val="50195"/>
            </a:schemeClr>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vi-VN"/>
          </a:p>
        </p:txBody>
      </p:sp>
      <p:sp>
        <p:nvSpPr>
          <p:cNvPr id="3" name="Rectangle 44" descr="3">
            <a:extLst>
              <a:ext uri="{FF2B5EF4-FFF2-40B4-BE49-F238E27FC236}">
                <a16:creationId xmlns:a16="http://schemas.microsoft.com/office/drawing/2014/main" id="{0CA86103-DECC-1C62-1D0B-11C955A7C279}"/>
              </a:ext>
            </a:extLst>
          </p:cNvPr>
          <p:cNvSpPr>
            <a:spLocks noChangeArrowheads="1"/>
          </p:cNvSpPr>
          <p:nvPr/>
        </p:nvSpPr>
        <p:spPr bwMode="gray">
          <a:xfrm>
            <a:off x="2492375" y="4510088"/>
            <a:ext cx="742950" cy="744537"/>
          </a:xfrm>
          <a:prstGeom prst="rect">
            <a:avLst/>
          </a:prstGeom>
          <a:blipFill dpi="0" rotWithShape="1">
            <a:blip r:embed="rId2"/>
            <a:srcRect/>
            <a:stretch>
              <a:fillRect/>
            </a:stretch>
          </a:blip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en-US"/>
          </a:p>
        </p:txBody>
      </p:sp>
      <p:sp>
        <p:nvSpPr>
          <p:cNvPr id="4" name="Rectangle 34" descr="5">
            <a:extLst>
              <a:ext uri="{FF2B5EF4-FFF2-40B4-BE49-F238E27FC236}">
                <a16:creationId xmlns:a16="http://schemas.microsoft.com/office/drawing/2014/main" id="{7CB521EB-8E4B-3361-B019-AC1B9375D552}"/>
              </a:ext>
            </a:extLst>
          </p:cNvPr>
          <p:cNvSpPr>
            <a:spLocks noChangeArrowheads="1"/>
          </p:cNvSpPr>
          <p:nvPr/>
        </p:nvSpPr>
        <p:spPr bwMode="gray">
          <a:xfrm>
            <a:off x="915988" y="4510088"/>
            <a:ext cx="742950" cy="744537"/>
          </a:xfrm>
          <a:prstGeom prst="rect">
            <a:avLst/>
          </a:prstGeom>
          <a:blipFill dpi="0" rotWithShape="1">
            <a:blip r:embed="rId3"/>
            <a:srcRect/>
            <a:stretch>
              <a:fillRect/>
            </a:stretch>
          </a:blip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en-US"/>
          </a:p>
        </p:txBody>
      </p:sp>
      <p:sp>
        <p:nvSpPr>
          <p:cNvPr id="5" name="Rectangle 59">
            <a:extLst>
              <a:ext uri="{FF2B5EF4-FFF2-40B4-BE49-F238E27FC236}">
                <a16:creationId xmlns:a16="http://schemas.microsoft.com/office/drawing/2014/main" id="{6CB200DF-DA65-C472-416F-FC5DA1A535E8}"/>
              </a:ext>
            </a:extLst>
          </p:cNvPr>
          <p:cNvSpPr>
            <a:spLocks noChangeArrowheads="1"/>
          </p:cNvSpPr>
          <p:nvPr/>
        </p:nvSpPr>
        <p:spPr bwMode="gray">
          <a:xfrm>
            <a:off x="1703388" y="5314950"/>
            <a:ext cx="742950" cy="742950"/>
          </a:xfrm>
          <a:prstGeom prst="rect">
            <a:avLst/>
          </a:prstGeom>
          <a:solidFill>
            <a:srgbClr val="DDDDDD"/>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vi-VN"/>
          </a:p>
        </p:txBody>
      </p:sp>
      <p:sp>
        <p:nvSpPr>
          <p:cNvPr id="6" name="Rectangle 54">
            <a:extLst>
              <a:ext uri="{FF2B5EF4-FFF2-40B4-BE49-F238E27FC236}">
                <a16:creationId xmlns:a16="http://schemas.microsoft.com/office/drawing/2014/main" id="{820C8008-D810-27D5-F1E2-67613899E603}"/>
              </a:ext>
            </a:extLst>
          </p:cNvPr>
          <p:cNvSpPr>
            <a:spLocks noChangeArrowheads="1"/>
          </p:cNvSpPr>
          <p:nvPr/>
        </p:nvSpPr>
        <p:spPr bwMode="gray">
          <a:xfrm>
            <a:off x="128588" y="3705225"/>
            <a:ext cx="742950" cy="742950"/>
          </a:xfrm>
          <a:prstGeom prst="rect">
            <a:avLst/>
          </a:prstGeom>
          <a:solidFill>
            <a:srgbClr val="DDDDDD"/>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vi-VN"/>
          </a:p>
        </p:txBody>
      </p:sp>
      <p:sp>
        <p:nvSpPr>
          <p:cNvPr id="7" name="Rectangle 56">
            <a:extLst>
              <a:ext uri="{FF2B5EF4-FFF2-40B4-BE49-F238E27FC236}">
                <a16:creationId xmlns:a16="http://schemas.microsoft.com/office/drawing/2014/main" id="{E12B2715-AC69-0712-8B16-ECC6CE8E21E6}"/>
              </a:ext>
            </a:extLst>
          </p:cNvPr>
          <p:cNvSpPr>
            <a:spLocks noChangeArrowheads="1"/>
          </p:cNvSpPr>
          <p:nvPr/>
        </p:nvSpPr>
        <p:spPr bwMode="gray">
          <a:xfrm>
            <a:off x="2492375" y="3705225"/>
            <a:ext cx="742950" cy="742950"/>
          </a:xfrm>
          <a:prstGeom prst="rect">
            <a:avLst/>
          </a:prstGeom>
          <a:solidFill>
            <a:srgbClr val="DDDDDD"/>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vi-VN"/>
          </a:p>
        </p:txBody>
      </p:sp>
      <p:grpSp>
        <p:nvGrpSpPr>
          <p:cNvPr id="8" name="Group 75">
            <a:extLst>
              <a:ext uri="{FF2B5EF4-FFF2-40B4-BE49-F238E27FC236}">
                <a16:creationId xmlns:a16="http://schemas.microsoft.com/office/drawing/2014/main" id="{9EA59C1E-86EB-0AA5-4DC7-1D1CC39AFDBF}"/>
              </a:ext>
            </a:extLst>
          </p:cNvPr>
          <p:cNvGrpSpPr>
            <a:grpSpLocks/>
          </p:cNvGrpSpPr>
          <p:nvPr/>
        </p:nvGrpSpPr>
        <p:grpSpPr bwMode="auto">
          <a:xfrm>
            <a:off x="112713" y="5954713"/>
            <a:ext cx="8936037" cy="631825"/>
            <a:chOff x="71" y="3751"/>
            <a:chExt cx="5629" cy="398"/>
          </a:xfrm>
        </p:grpSpPr>
        <p:sp>
          <p:nvSpPr>
            <p:cNvPr id="9" name="Freeform 24">
              <a:extLst>
                <a:ext uri="{FF2B5EF4-FFF2-40B4-BE49-F238E27FC236}">
                  <a16:creationId xmlns:a16="http://schemas.microsoft.com/office/drawing/2014/main" id="{D8E35C20-1F5F-BAC7-13F9-BBA865667550}"/>
                </a:ext>
              </a:extLst>
            </p:cNvPr>
            <p:cNvSpPr>
              <a:spLocks/>
            </p:cNvSpPr>
            <p:nvPr userDrawn="1"/>
          </p:nvSpPr>
          <p:spPr bwMode="gray">
            <a:xfrm>
              <a:off x="71" y="3751"/>
              <a:ext cx="5626" cy="349"/>
            </a:xfrm>
            <a:custGeom>
              <a:avLst/>
              <a:gdLst>
                <a:gd name="T0" fmla="*/ 5626 w 5626"/>
                <a:gd name="T1" fmla="*/ 349 h 349"/>
                <a:gd name="T2" fmla="*/ 0 w 5626"/>
                <a:gd name="T3" fmla="*/ 349 h 349"/>
                <a:gd name="T4" fmla="*/ 0 w 5626"/>
                <a:gd name="T5" fmla="*/ 187 h 349"/>
                <a:gd name="T6" fmla="*/ 0 w 5626"/>
                <a:gd name="T7" fmla="*/ 114 h 349"/>
                <a:gd name="T8" fmla="*/ 4064 w 5626"/>
                <a:gd name="T9" fmla="*/ 118 h 349"/>
                <a:gd name="T10" fmla="*/ 4329 w 5626"/>
                <a:gd name="T11" fmla="*/ 0 h 349"/>
                <a:gd name="T12" fmla="*/ 5623 w 5626"/>
                <a:gd name="T13" fmla="*/ 0 h 349"/>
                <a:gd name="T14" fmla="*/ 5626 w 5626"/>
                <a:gd name="T15" fmla="*/ 349 h 3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26" h="349">
                  <a:moveTo>
                    <a:pt x="5626" y="349"/>
                  </a:moveTo>
                  <a:lnTo>
                    <a:pt x="0" y="349"/>
                  </a:lnTo>
                  <a:lnTo>
                    <a:pt x="0" y="187"/>
                  </a:lnTo>
                  <a:lnTo>
                    <a:pt x="0" y="114"/>
                  </a:lnTo>
                  <a:cubicBezTo>
                    <a:pt x="678" y="103"/>
                    <a:pt x="3343" y="137"/>
                    <a:pt x="4064" y="118"/>
                  </a:cubicBezTo>
                  <a:lnTo>
                    <a:pt x="4329" y="0"/>
                  </a:lnTo>
                  <a:lnTo>
                    <a:pt x="5623" y="0"/>
                  </a:lnTo>
                  <a:lnTo>
                    <a:pt x="5626" y="34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25">
              <a:extLst>
                <a:ext uri="{FF2B5EF4-FFF2-40B4-BE49-F238E27FC236}">
                  <a16:creationId xmlns:a16="http://schemas.microsoft.com/office/drawing/2014/main" id="{BEEF02AC-28E6-3A5F-8412-76E41BFF6213}"/>
                </a:ext>
              </a:extLst>
            </p:cNvPr>
            <p:cNvSpPr>
              <a:spLocks/>
            </p:cNvSpPr>
            <p:nvPr userDrawn="1"/>
          </p:nvSpPr>
          <p:spPr bwMode="gray">
            <a:xfrm>
              <a:off x="71" y="3800"/>
              <a:ext cx="5626" cy="349"/>
            </a:xfrm>
            <a:custGeom>
              <a:avLst/>
              <a:gdLst>
                <a:gd name="T0" fmla="*/ 5626 w 5626"/>
                <a:gd name="T1" fmla="*/ 349 h 349"/>
                <a:gd name="T2" fmla="*/ 0 w 5626"/>
                <a:gd name="T3" fmla="*/ 349 h 349"/>
                <a:gd name="T4" fmla="*/ 0 w 5626"/>
                <a:gd name="T5" fmla="*/ 187 h 349"/>
                <a:gd name="T6" fmla="*/ 0 w 5626"/>
                <a:gd name="T7" fmla="*/ 114 h 349"/>
                <a:gd name="T8" fmla="*/ 4082 w 5626"/>
                <a:gd name="T9" fmla="*/ 118 h 349"/>
                <a:gd name="T10" fmla="*/ 4345 w 5626"/>
                <a:gd name="T11" fmla="*/ 0 h 349"/>
                <a:gd name="T12" fmla="*/ 5623 w 5626"/>
                <a:gd name="T13" fmla="*/ 6 h 349"/>
                <a:gd name="T14" fmla="*/ 5626 w 5626"/>
                <a:gd name="T15" fmla="*/ 349 h 34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26" h="349">
                  <a:moveTo>
                    <a:pt x="5626" y="349"/>
                  </a:moveTo>
                  <a:lnTo>
                    <a:pt x="0" y="349"/>
                  </a:lnTo>
                  <a:lnTo>
                    <a:pt x="0" y="187"/>
                  </a:lnTo>
                  <a:lnTo>
                    <a:pt x="0" y="114"/>
                  </a:lnTo>
                  <a:cubicBezTo>
                    <a:pt x="680" y="103"/>
                    <a:pt x="3358" y="137"/>
                    <a:pt x="4082" y="118"/>
                  </a:cubicBezTo>
                  <a:lnTo>
                    <a:pt x="4345" y="0"/>
                  </a:lnTo>
                  <a:lnTo>
                    <a:pt x="5623" y="6"/>
                  </a:lnTo>
                  <a:lnTo>
                    <a:pt x="5626" y="34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26">
              <a:extLst>
                <a:ext uri="{FF2B5EF4-FFF2-40B4-BE49-F238E27FC236}">
                  <a16:creationId xmlns:a16="http://schemas.microsoft.com/office/drawing/2014/main" id="{E05EB165-7F79-9FE5-4E61-15B8BFF22D67}"/>
                </a:ext>
              </a:extLst>
            </p:cNvPr>
            <p:cNvSpPr>
              <a:spLocks/>
            </p:cNvSpPr>
            <p:nvPr userDrawn="1"/>
          </p:nvSpPr>
          <p:spPr bwMode="gray">
            <a:xfrm>
              <a:off x="4209" y="3833"/>
              <a:ext cx="1491" cy="88"/>
            </a:xfrm>
            <a:custGeom>
              <a:avLst/>
              <a:gdLst>
                <a:gd name="T0" fmla="*/ 0 w 1491"/>
                <a:gd name="T1" fmla="*/ 84 h 88"/>
                <a:gd name="T2" fmla="*/ 223 w 1491"/>
                <a:gd name="T3" fmla="*/ 0 h 88"/>
                <a:gd name="T4" fmla="*/ 1491 w 1491"/>
                <a:gd name="T5" fmla="*/ 0 h 88"/>
                <a:gd name="T6" fmla="*/ 1488 w 1491"/>
                <a:gd name="T7" fmla="*/ 60 h 88"/>
                <a:gd name="T8" fmla="*/ 383 w 1491"/>
                <a:gd name="T9" fmla="*/ 59 h 88"/>
                <a:gd name="T10" fmla="*/ 273 w 1491"/>
                <a:gd name="T11" fmla="*/ 88 h 88"/>
                <a:gd name="T12" fmla="*/ 0 w 1491"/>
                <a:gd name="T13" fmla="*/ 84 h 8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91" h="88">
                  <a:moveTo>
                    <a:pt x="0" y="84"/>
                  </a:moveTo>
                  <a:lnTo>
                    <a:pt x="223" y="0"/>
                  </a:lnTo>
                  <a:lnTo>
                    <a:pt x="1491" y="0"/>
                  </a:lnTo>
                  <a:lnTo>
                    <a:pt x="1488" y="60"/>
                  </a:lnTo>
                  <a:lnTo>
                    <a:pt x="383" y="59"/>
                  </a:lnTo>
                  <a:lnTo>
                    <a:pt x="273" y="88"/>
                  </a:lnTo>
                  <a:lnTo>
                    <a:pt x="0" y="84"/>
                  </a:ln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2" name="Group 7">
            <a:extLst>
              <a:ext uri="{FF2B5EF4-FFF2-40B4-BE49-F238E27FC236}">
                <a16:creationId xmlns:a16="http://schemas.microsoft.com/office/drawing/2014/main" id="{C15A637D-0287-D982-95EE-66B29194D929}"/>
              </a:ext>
            </a:extLst>
          </p:cNvPr>
          <p:cNvGrpSpPr>
            <a:grpSpLocks/>
          </p:cNvGrpSpPr>
          <p:nvPr/>
        </p:nvGrpSpPr>
        <p:grpSpPr bwMode="auto">
          <a:xfrm rot="10800000">
            <a:off x="6003925" y="1778000"/>
            <a:ext cx="2768600" cy="779463"/>
            <a:chOff x="1566" y="164"/>
            <a:chExt cx="1455" cy="425"/>
          </a:xfrm>
        </p:grpSpPr>
        <p:sp>
          <p:nvSpPr>
            <p:cNvPr id="13" name="Freeform 8">
              <a:extLst>
                <a:ext uri="{FF2B5EF4-FFF2-40B4-BE49-F238E27FC236}">
                  <a16:creationId xmlns:a16="http://schemas.microsoft.com/office/drawing/2014/main" id="{1FA9AC0D-BE82-6918-BEA5-3C96D9169D6D}"/>
                </a:ext>
              </a:extLst>
            </p:cNvPr>
            <p:cNvSpPr>
              <a:spLocks/>
            </p:cNvSpPr>
            <p:nvPr/>
          </p:nvSpPr>
          <p:spPr bwMode="gray">
            <a:xfrm>
              <a:off x="1894" y="468"/>
              <a:ext cx="38" cy="121"/>
            </a:xfrm>
            <a:custGeom>
              <a:avLst/>
              <a:gdLst>
                <a:gd name="T0" fmla="*/ 31 w 39"/>
                <a:gd name="T1" fmla="*/ 36 h 121"/>
                <a:gd name="T2" fmla="*/ 29 w 39"/>
                <a:gd name="T3" fmla="*/ 36 h 121"/>
                <a:gd name="T4" fmla="*/ 24 w 39"/>
                <a:gd name="T5" fmla="*/ 36 h 121"/>
                <a:gd name="T6" fmla="*/ 19 w 39"/>
                <a:gd name="T7" fmla="*/ 34 h 121"/>
                <a:gd name="T8" fmla="*/ 15 w 39"/>
                <a:gd name="T9" fmla="*/ 30 h 121"/>
                <a:gd name="T10" fmla="*/ 7 w 39"/>
                <a:gd name="T11" fmla="*/ 23 h 121"/>
                <a:gd name="T12" fmla="*/ 3 w 39"/>
                <a:gd name="T13" fmla="*/ 13 h 121"/>
                <a:gd name="T14" fmla="*/ 0 w 39"/>
                <a:gd name="T15" fmla="*/ 0 h 121"/>
                <a:gd name="T16" fmla="*/ 3 w 39"/>
                <a:gd name="T17" fmla="*/ 0 h 121"/>
                <a:gd name="T18" fmla="*/ 7 w 39"/>
                <a:gd name="T19" fmla="*/ 1 h 121"/>
                <a:gd name="T20" fmla="*/ 15 w 39"/>
                <a:gd name="T21" fmla="*/ 3 h 121"/>
                <a:gd name="T22" fmla="*/ 19 w 39"/>
                <a:gd name="T23" fmla="*/ 5 h 121"/>
                <a:gd name="T24" fmla="*/ 24 w 39"/>
                <a:gd name="T25" fmla="*/ 11 h 121"/>
                <a:gd name="T26" fmla="*/ 31 w 39"/>
                <a:gd name="T27" fmla="*/ 20 h 121"/>
                <a:gd name="T28" fmla="*/ 33 w 39"/>
                <a:gd name="T29" fmla="*/ 34 h 121"/>
                <a:gd name="T30" fmla="*/ 33 w 39"/>
                <a:gd name="T31" fmla="*/ 121 h 121"/>
                <a:gd name="T32" fmla="*/ 31 w 39"/>
                <a:gd name="T33" fmla="*/ 121 h 121"/>
                <a:gd name="T34" fmla="*/ 31 w 39"/>
                <a:gd name="T35" fmla="*/ 36 h 1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121">
                  <a:moveTo>
                    <a:pt x="37" y="36"/>
                  </a:moveTo>
                  <a:lnTo>
                    <a:pt x="35" y="36"/>
                  </a:lnTo>
                  <a:lnTo>
                    <a:pt x="30" y="36"/>
                  </a:lnTo>
                  <a:lnTo>
                    <a:pt x="22" y="34"/>
                  </a:lnTo>
                  <a:lnTo>
                    <a:pt x="15" y="30"/>
                  </a:lnTo>
                  <a:lnTo>
                    <a:pt x="7" y="23"/>
                  </a:lnTo>
                  <a:lnTo>
                    <a:pt x="3" y="13"/>
                  </a:lnTo>
                  <a:lnTo>
                    <a:pt x="0" y="0"/>
                  </a:lnTo>
                  <a:lnTo>
                    <a:pt x="3" y="0"/>
                  </a:lnTo>
                  <a:lnTo>
                    <a:pt x="7" y="1"/>
                  </a:lnTo>
                  <a:lnTo>
                    <a:pt x="15" y="3"/>
                  </a:lnTo>
                  <a:lnTo>
                    <a:pt x="23" y="5"/>
                  </a:lnTo>
                  <a:lnTo>
                    <a:pt x="30" y="11"/>
                  </a:lnTo>
                  <a:lnTo>
                    <a:pt x="37" y="20"/>
                  </a:lnTo>
                  <a:lnTo>
                    <a:pt x="39" y="34"/>
                  </a:lnTo>
                  <a:lnTo>
                    <a:pt x="39" y="121"/>
                  </a:lnTo>
                  <a:lnTo>
                    <a:pt x="37" y="121"/>
                  </a:lnTo>
                  <a:lnTo>
                    <a:pt x="37" y="36"/>
                  </a:lnTo>
                  <a:close/>
                </a:path>
              </a:pathLst>
            </a:custGeom>
            <a:solidFill>
              <a:srgbClr val="D7D7D7"/>
            </a:solidFill>
            <a:ln w="0">
              <a:solidFill>
                <a:srgbClr val="D7D7D7"/>
              </a:solidFill>
              <a:prstDash val="solid"/>
              <a:round/>
              <a:headEnd/>
              <a:tailEnd/>
            </a:ln>
          </p:spPr>
          <p:txBody>
            <a:bodyPr/>
            <a:lstStyle/>
            <a:p>
              <a:endParaRPr lang="en-US"/>
            </a:p>
          </p:txBody>
        </p:sp>
        <p:sp>
          <p:nvSpPr>
            <p:cNvPr id="14" name="Freeform 9">
              <a:extLst>
                <a:ext uri="{FF2B5EF4-FFF2-40B4-BE49-F238E27FC236}">
                  <a16:creationId xmlns:a16="http://schemas.microsoft.com/office/drawing/2014/main" id="{0840ED24-B2AB-8117-0802-67797D357EB5}"/>
                </a:ext>
              </a:extLst>
            </p:cNvPr>
            <p:cNvSpPr>
              <a:spLocks/>
            </p:cNvSpPr>
            <p:nvPr/>
          </p:nvSpPr>
          <p:spPr bwMode="gray">
            <a:xfrm>
              <a:off x="2272" y="455"/>
              <a:ext cx="45" cy="138"/>
            </a:xfrm>
            <a:custGeom>
              <a:avLst/>
              <a:gdLst>
                <a:gd name="T0" fmla="*/ 3 w 45"/>
                <a:gd name="T1" fmla="*/ 42 h 139"/>
                <a:gd name="T2" fmla="*/ 6 w 45"/>
                <a:gd name="T3" fmla="*/ 42 h 139"/>
                <a:gd name="T4" fmla="*/ 12 w 45"/>
                <a:gd name="T5" fmla="*/ 42 h 139"/>
                <a:gd name="T6" fmla="*/ 20 w 45"/>
                <a:gd name="T7" fmla="*/ 39 h 139"/>
                <a:gd name="T8" fmla="*/ 29 w 45"/>
                <a:gd name="T9" fmla="*/ 35 h 139"/>
                <a:gd name="T10" fmla="*/ 37 w 45"/>
                <a:gd name="T11" fmla="*/ 27 h 139"/>
                <a:gd name="T12" fmla="*/ 43 w 45"/>
                <a:gd name="T13" fmla="*/ 17 h 139"/>
                <a:gd name="T14" fmla="*/ 45 w 45"/>
                <a:gd name="T15" fmla="*/ 2 h 139"/>
                <a:gd name="T16" fmla="*/ 43 w 45"/>
                <a:gd name="T17" fmla="*/ 0 h 139"/>
                <a:gd name="T18" fmla="*/ 37 w 45"/>
                <a:gd name="T19" fmla="*/ 2 h 139"/>
                <a:gd name="T20" fmla="*/ 29 w 45"/>
                <a:gd name="T21" fmla="*/ 3 h 139"/>
                <a:gd name="T22" fmla="*/ 19 w 45"/>
                <a:gd name="T23" fmla="*/ 7 h 139"/>
                <a:gd name="T24" fmla="*/ 11 w 45"/>
                <a:gd name="T25" fmla="*/ 14 h 139"/>
                <a:gd name="T26" fmla="*/ 4 w 45"/>
                <a:gd name="T27" fmla="*/ 23 h 139"/>
                <a:gd name="T28" fmla="*/ 0 w 45"/>
                <a:gd name="T29" fmla="*/ 39 h 139"/>
                <a:gd name="T30" fmla="*/ 0 w 45"/>
                <a:gd name="T31" fmla="*/ 133 h 139"/>
                <a:gd name="T32" fmla="*/ 3 w 45"/>
                <a:gd name="T33" fmla="*/ 133 h 139"/>
                <a:gd name="T34" fmla="*/ 3 w 45"/>
                <a:gd name="T35" fmla="*/ 42 h 1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5" h="139">
                  <a:moveTo>
                    <a:pt x="3" y="42"/>
                  </a:moveTo>
                  <a:lnTo>
                    <a:pt x="6" y="42"/>
                  </a:lnTo>
                  <a:lnTo>
                    <a:pt x="12" y="42"/>
                  </a:lnTo>
                  <a:lnTo>
                    <a:pt x="20" y="39"/>
                  </a:lnTo>
                  <a:lnTo>
                    <a:pt x="29" y="35"/>
                  </a:lnTo>
                  <a:lnTo>
                    <a:pt x="37" y="27"/>
                  </a:lnTo>
                  <a:lnTo>
                    <a:pt x="43" y="17"/>
                  </a:lnTo>
                  <a:lnTo>
                    <a:pt x="45" y="2"/>
                  </a:lnTo>
                  <a:lnTo>
                    <a:pt x="43" y="0"/>
                  </a:lnTo>
                  <a:lnTo>
                    <a:pt x="37" y="2"/>
                  </a:lnTo>
                  <a:lnTo>
                    <a:pt x="29" y="3"/>
                  </a:lnTo>
                  <a:lnTo>
                    <a:pt x="19" y="7"/>
                  </a:lnTo>
                  <a:lnTo>
                    <a:pt x="11" y="14"/>
                  </a:lnTo>
                  <a:lnTo>
                    <a:pt x="4" y="23"/>
                  </a:lnTo>
                  <a:lnTo>
                    <a:pt x="0" y="39"/>
                  </a:lnTo>
                  <a:lnTo>
                    <a:pt x="0" y="139"/>
                  </a:lnTo>
                  <a:lnTo>
                    <a:pt x="3" y="139"/>
                  </a:lnTo>
                  <a:lnTo>
                    <a:pt x="3" y="42"/>
                  </a:lnTo>
                  <a:close/>
                </a:path>
              </a:pathLst>
            </a:custGeom>
            <a:solidFill>
              <a:srgbClr val="D7D7D7"/>
            </a:solidFill>
            <a:ln w="0">
              <a:solidFill>
                <a:srgbClr val="D7D7D7"/>
              </a:solidFill>
              <a:prstDash val="solid"/>
              <a:round/>
              <a:headEnd/>
              <a:tailEnd/>
            </a:ln>
          </p:spPr>
          <p:txBody>
            <a:bodyPr/>
            <a:lstStyle/>
            <a:p>
              <a:endParaRPr lang="en-US"/>
            </a:p>
          </p:txBody>
        </p:sp>
        <p:sp>
          <p:nvSpPr>
            <p:cNvPr id="15" name="Freeform 10">
              <a:extLst>
                <a:ext uri="{FF2B5EF4-FFF2-40B4-BE49-F238E27FC236}">
                  <a16:creationId xmlns:a16="http://schemas.microsoft.com/office/drawing/2014/main" id="{671C55AC-43ED-0867-A8DC-F54BB8F8CA20}"/>
                </a:ext>
              </a:extLst>
            </p:cNvPr>
            <p:cNvSpPr>
              <a:spLocks/>
            </p:cNvSpPr>
            <p:nvPr/>
          </p:nvSpPr>
          <p:spPr bwMode="gray">
            <a:xfrm>
              <a:off x="1772" y="378"/>
              <a:ext cx="146" cy="211"/>
            </a:xfrm>
            <a:custGeom>
              <a:avLst/>
              <a:gdLst>
                <a:gd name="T0" fmla="*/ 68 w 146"/>
                <a:gd name="T1" fmla="*/ 67 h 211"/>
                <a:gd name="T2" fmla="*/ 67 w 146"/>
                <a:gd name="T3" fmla="*/ 67 h 211"/>
                <a:gd name="T4" fmla="*/ 60 w 146"/>
                <a:gd name="T5" fmla="*/ 66 h 211"/>
                <a:gd name="T6" fmla="*/ 50 w 146"/>
                <a:gd name="T7" fmla="*/ 64 h 211"/>
                <a:gd name="T8" fmla="*/ 41 w 146"/>
                <a:gd name="T9" fmla="*/ 62 h 211"/>
                <a:gd name="T10" fmla="*/ 29 w 146"/>
                <a:gd name="T11" fmla="*/ 55 h 211"/>
                <a:gd name="T12" fmla="*/ 18 w 146"/>
                <a:gd name="T13" fmla="*/ 47 h 211"/>
                <a:gd name="T14" fmla="*/ 10 w 146"/>
                <a:gd name="T15" fmla="*/ 35 h 211"/>
                <a:gd name="T16" fmla="*/ 3 w 146"/>
                <a:gd name="T17" fmla="*/ 20 h 211"/>
                <a:gd name="T18" fmla="*/ 0 w 146"/>
                <a:gd name="T19" fmla="*/ 0 h 211"/>
                <a:gd name="T20" fmla="*/ 3 w 146"/>
                <a:gd name="T21" fmla="*/ 0 h 211"/>
                <a:gd name="T22" fmla="*/ 10 w 146"/>
                <a:gd name="T23" fmla="*/ 0 h 211"/>
                <a:gd name="T24" fmla="*/ 19 w 146"/>
                <a:gd name="T25" fmla="*/ 0 h 211"/>
                <a:gd name="T26" fmla="*/ 30 w 146"/>
                <a:gd name="T27" fmla="*/ 2 h 211"/>
                <a:gd name="T28" fmla="*/ 41 w 146"/>
                <a:gd name="T29" fmla="*/ 6 h 211"/>
                <a:gd name="T30" fmla="*/ 53 w 146"/>
                <a:gd name="T31" fmla="*/ 14 h 211"/>
                <a:gd name="T32" fmla="*/ 62 w 146"/>
                <a:gd name="T33" fmla="*/ 25 h 211"/>
                <a:gd name="T34" fmla="*/ 69 w 146"/>
                <a:gd name="T35" fmla="*/ 41 h 211"/>
                <a:gd name="T36" fmla="*/ 73 w 146"/>
                <a:gd name="T37" fmla="*/ 62 h 211"/>
                <a:gd name="T38" fmla="*/ 73 w 146"/>
                <a:gd name="T39" fmla="*/ 60 h 211"/>
                <a:gd name="T40" fmla="*/ 73 w 146"/>
                <a:gd name="T41" fmla="*/ 55 h 211"/>
                <a:gd name="T42" fmla="*/ 75 w 146"/>
                <a:gd name="T43" fmla="*/ 45 h 211"/>
                <a:gd name="T44" fmla="*/ 79 w 146"/>
                <a:gd name="T45" fmla="*/ 36 h 211"/>
                <a:gd name="T46" fmla="*/ 84 w 146"/>
                <a:gd name="T47" fmla="*/ 25 h 211"/>
                <a:gd name="T48" fmla="*/ 92 w 146"/>
                <a:gd name="T49" fmla="*/ 16 h 211"/>
                <a:gd name="T50" fmla="*/ 106 w 146"/>
                <a:gd name="T51" fmla="*/ 8 h 211"/>
                <a:gd name="T52" fmla="*/ 123 w 146"/>
                <a:gd name="T53" fmla="*/ 2 h 211"/>
                <a:gd name="T54" fmla="*/ 146 w 146"/>
                <a:gd name="T55" fmla="*/ 0 h 211"/>
                <a:gd name="T56" fmla="*/ 145 w 146"/>
                <a:gd name="T57" fmla="*/ 2 h 211"/>
                <a:gd name="T58" fmla="*/ 145 w 146"/>
                <a:gd name="T59" fmla="*/ 8 h 211"/>
                <a:gd name="T60" fmla="*/ 143 w 146"/>
                <a:gd name="T61" fmla="*/ 17 h 211"/>
                <a:gd name="T62" fmla="*/ 139 w 146"/>
                <a:gd name="T63" fmla="*/ 28 h 211"/>
                <a:gd name="T64" fmla="*/ 134 w 146"/>
                <a:gd name="T65" fmla="*/ 39 h 211"/>
                <a:gd name="T66" fmla="*/ 126 w 146"/>
                <a:gd name="T67" fmla="*/ 49 h 211"/>
                <a:gd name="T68" fmla="*/ 114 w 146"/>
                <a:gd name="T69" fmla="*/ 59 h 211"/>
                <a:gd name="T70" fmla="*/ 98 w 146"/>
                <a:gd name="T71" fmla="*/ 64 h 211"/>
                <a:gd name="T72" fmla="*/ 79 w 146"/>
                <a:gd name="T73" fmla="*/ 67 h 211"/>
                <a:gd name="T74" fmla="*/ 79 w 146"/>
                <a:gd name="T75" fmla="*/ 211 h 211"/>
                <a:gd name="T76" fmla="*/ 68 w 146"/>
                <a:gd name="T77" fmla="*/ 211 h 211"/>
                <a:gd name="T78" fmla="*/ 68 w 146"/>
                <a:gd name="T79" fmla="*/ 67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6" h="211">
                  <a:moveTo>
                    <a:pt x="68" y="67"/>
                  </a:moveTo>
                  <a:lnTo>
                    <a:pt x="67" y="67"/>
                  </a:lnTo>
                  <a:lnTo>
                    <a:pt x="60" y="66"/>
                  </a:lnTo>
                  <a:lnTo>
                    <a:pt x="50" y="64"/>
                  </a:lnTo>
                  <a:lnTo>
                    <a:pt x="41" y="62"/>
                  </a:lnTo>
                  <a:lnTo>
                    <a:pt x="29" y="55"/>
                  </a:lnTo>
                  <a:lnTo>
                    <a:pt x="18" y="47"/>
                  </a:lnTo>
                  <a:lnTo>
                    <a:pt x="10" y="35"/>
                  </a:lnTo>
                  <a:lnTo>
                    <a:pt x="3" y="20"/>
                  </a:lnTo>
                  <a:lnTo>
                    <a:pt x="0" y="0"/>
                  </a:lnTo>
                  <a:lnTo>
                    <a:pt x="3" y="0"/>
                  </a:lnTo>
                  <a:lnTo>
                    <a:pt x="10" y="0"/>
                  </a:lnTo>
                  <a:lnTo>
                    <a:pt x="19" y="0"/>
                  </a:lnTo>
                  <a:lnTo>
                    <a:pt x="30" y="2"/>
                  </a:lnTo>
                  <a:lnTo>
                    <a:pt x="41" y="6"/>
                  </a:lnTo>
                  <a:lnTo>
                    <a:pt x="53" y="14"/>
                  </a:lnTo>
                  <a:lnTo>
                    <a:pt x="62" y="25"/>
                  </a:lnTo>
                  <a:lnTo>
                    <a:pt x="69" y="41"/>
                  </a:lnTo>
                  <a:lnTo>
                    <a:pt x="73" y="62"/>
                  </a:lnTo>
                  <a:lnTo>
                    <a:pt x="73" y="60"/>
                  </a:lnTo>
                  <a:lnTo>
                    <a:pt x="73" y="55"/>
                  </a:lnTo>
                  <a:lnTo>
                    <a:pt x="75" y="45"/>
                  </a:lnTo>
                  <a:lnTo>
                    <a:pt x="79" y="36"/>
                  </a:lnTo>
                  <a:lnTo>
                    <a:pt x="84" y="25"/>
                  </a:lnTo>
                  <a:lnTo>
                    <a:pt x="92" y="16"/>
                  </a:lnTo>
                  <a:lnTo>
                    <a:pt x="106" y="8"/>
                  </a:lnTo>
                  <a:lnTo>
                    <a:pt x="123" y="2"/>
                  </a:lnTo>
                  <a:lnTo>
                    <a:pt x="146" y="0"/>
                  </a:lnTo>
                  <a:lnTo>
                    <a:pt x="145" y="2"/>
                  </a:lnTo>
                  <a:lnTo>
                    <a:pt x="145" y="8"/>
                  </a:lnTo>
                  <a:lnTo>
                    <a:pt x="143" y="17"/>
                  </a:lnTo>
                  <a:lnTo>
                    <a:pt x="139" y="28"/>
                  </a:lnTo>
                  <a:lnTo>
                    <a:pt x="134" y="39"/>
                  </a:lnTo>
                  <a:lnTo>
                    <a:pt x="126" y="49"/>
                  </a:lnTo>
                  <a:lnTo>
                    <a:pt x="114" y="59"/>
                  </a:lnTo>
                  <a:lnTo>
                    <a:pt x="98" y="64"/>
                  </a:lnTo>
                  <a:lnTo>
                    <a:pt x="79" y="67"/>
                  </a:lnTo>
                  <a:lnTo>
                    <a:pt x="79" y="211"/>
                  </a:lnTo>
                  <a:lnTo>
                    <a:pt x="68" y="211"/>
                  </a:lnTo>
                  <a:lnTo>
                    <a:pt x="68" y="67"/>
                  </a:lnTo>
                  <a:close/>
                </a:path>
              </a:pathLst>
            </a:custGeom>
            <a:solidFill>
              <a:srgbClr val="D7D7D7"/>
            </a:solidFill>
            <a:ln w="0">
              <a:solidFill>
                <a:srgbClr val="D7D7D7"/>
              </a:solidFill>
              <a:prstDash val="solid"/>
              <a:round/>
              <a:headEnd/>
              <a:tailEnd/>
            </a:ln>
          </p:spPr>
          <p:txBody>
            <a:bodyPr/>
            <a:lstStyle/>
            <a:p>
              <a:endParaRPr lang="en-US"/>
            </a:p>
          </p:txBody>
        </p:sp>
        <p:sp>
          <p:nvSpPr>
            <p:cNvPr id="16" name="Freeform 11">
              <a:extLst>
                <a:ext uri="{FF2B5EF4-FFF2-40B4-BE49-F238E27FC236}">
                  <a16:creationId xmlns:a16="http://schemas.microsoft.com/office/drawing/2014/main" id="{1347F9EE-F077-5FB5-52A0-BC6E557D157A}"/>
                </a:ext>
              </a:extLst>
            </p:cNvPr>
            <p:cNvSpPr>
              <a:spLocks/>
            </p:cNvSpPr>
            <p:nvPr/>
          </p:nvSpPr>
          <p:spPr bwMode="gray">
            <a:xfrm>
              <a:off x="2795" y="378"/>
              <a:ext cx="143" cy="211"/>
            </a:xfrm>
            <a:custGeom>
              <a:avLst/>
              <a:gdLst>
                <a:gd name="T0" fmla="*/ 67 w 144"/>
                <a:gd name="T1" fmla="*/ 67 h 211"/>
                <a:gd name="T2" fmla="*/ 66 w 144"/>
                <a:gd name="T3" fmla="*/ 67 h 211"/>
                <a:gd name="T4" fmla="*/ 59 w 144"/>
                <a:gd name="T5" fmla="*/ 66 h 211"/>
                <a:gd name="T6" fmla="*/ 50 w 144"/>
                <a:gd name="T7" fmla="*/ 64 h 211"/>
                <a:gd name="T8" fmla="*/ 39 w 144"/>
                <a:gd name="T9" fmla="*/ 62 h 211"/>
                <a:gd name="T10" fmla="*/ 28 w 144"/>
                <a:gd name="T11" fmla="*/ 55 h 211"/>
                <a:gd name="T12" fmla="*/ 17 w 144"/>
                <a:gd name="T13" fmla="*/ 47 h 211"/>
                <a:gd name="T14" fmla="*/ 9 w 144"/>
                <a:gd name="T15" fmla="*/ 35 h 211"/>
                <a:gd name="T16" fmla="*/ 2 w 144"/>
                <a:gd name="T17" fmla="*/ 20 h 211"/>
                <a:gd name="T18" fmla="*/ 0 w 144"/>
                <a:gd name="T19" fmla="*/ 0 h 211"/>
                <a:gd name="T20" fmla="*/ 2 w 144"/>
                <a:gd name="T21" fmla="*/ 0 h 211"/>
                <a:gd name="T22" fmla="*/ 9 w 144"/>
                <a:gd name="T23" fmla="*/ 0 h 211"/>
                <a:gd name="T24" fmla="*/ 17 w 144"/>
                <a:gd name="T25" fmla="*/ 0 h 211"/>
                <a:gd name="T26" fmla="*/ 28 w 144"/>
                <a:gd name="T27" fmla="*/ 2 h 211"/>
                <a:gd name="T28" fmla="*/ 40 w 144"/>
                <a:gd name="T29" fmla="*/ 6 h 211"/>
                <a:gd name="T30" fmla="*/ 51 w 144"/>
                <a:gd name="T31" fmla="*/ 14 h 211"/>
                <a:gd name="T32" fmla="*/ 62 w 144"/>
                <a:gd name="T33" fmla="*/ 25 h 211"/>
                <a:gd name="T34" fmla="*/ 69 w 144"/>
                <a:gd name="T35" fmla="*/ 41 h 211"/>
                <a:gd name="T36" fmla="*/ 72 w 144"/>
                <a:gd name="T37" fmla="*/ 62 h 211"/>
                <a:gd name="T38" fmla="*/ 72 w 144"/>
                <a:gd name="T39" fmla="*/ 60 h 211"/>
                <a:gd name="T40" fmla="*/ 72 w 144"/>
                <a:gd name="T41" fmla="*/ 55 h 211"/>
                <a:gd name="T42" fmla="*/ 72 w 144"/>
                <a:gd name="T43" fmla="*/ 45 h 211"/>
                <a:gd name="T44" fmla="*/ 72 w 144"/>
                <a:gd name="T45" fmla="*/ 36 h 211"/>
                <a:gd name="T46" fmla="*/ 76 w 144"/>
                <a:gd name="T47" fmla="*/ 25 h 211"/>
                <a:gd name="T48" fmla="*/ 85 w 144"/>
                <a:gd name="T49" fmla="*/ 16 h 211"/>
                <a:gd name="T50" fmla="*/ 99 w 144"/>
                <a:gd name="T51" fmla="*/ 8 h 211"/>
                <a:gd name="T52" fmla="*/ 115 w 144"/>
                <a:gd name="T53" fmla="*/ 2 h 211"/>
                <a:gd name="T54" fmla="*/ 138 w 144"/>
                <a:gd name="T55" fmla="*/ 0 h 211"/>
                <a:gd name="T56" fmla="*/ 138 w 144"/>
                <a:gd name="T57" fmla="*/ 2 h 211"/>
                <a:gd name="T58" fmla="*/ 138 w 144"/>
                <a:gd name="T59" fmla="*/ 8 h 211"/>
                <a:gd name="T60" fmla="*/ 135 w 144"/>
                <a:gd name="T61" fmla="*/ 17 h 211"/>
                <a:gd name="T62" fmla="*/ 133 w 144"/>
                <a:gd name="T63" fmla="*/ 28 h 211"/>
                <a:gd name="T64" fmla="*/ 127 w 144"/>
                <a:gd name="T65" fmla="*/ 39 h 211"/>
                <a:gd name="T66" fmla="*/ 119 w 144"/>
                <a:gd name="T67" fmla="*/ 49 h 211"/>
                <a:gd name="T68" fmla="*/ 107 w 144"/>
                <a:gd name="T69" fmla="*/ 59 h 211"/>
                <a:gd name="T70" fmla="*/ 91 w 144"/>
                <a:gd name="T71" fmla="*/ 64 h 211"/>
                <a:gd name="T72" fmla="*/ 72 w 144"/>
                <a:gd name="T73" fmla="*/ 67 h 211"/>
                <a:gd name="T74" fmla="*/ 72 w 144"/>
                <a:gd name="T75" fmla="*/ 211 h 211"/>
                <a:gd name="T76" fmla="*/ 67 w 144"/>
                <a:gd name="T77" fmla="*/ 211 h 211"/>
                <a:gd name="T78" fmla="*/ 67 w 144"/>
                <a:gd name="T79" fmla="*/ 67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4" h="211">
                  <a:moveTo>
                    <a:pt x="67" y="67"/>
                  </a:moveTo>
                  <a:lnTo>
                    <a:pt x="66" y="67"/>
                  </a:lnTo>
                  <a:lnTo>
                    <a:pt x="59" y="66"/>
                  </a:lnTo>
                  <a:lnTo>
                    <a:pt x="50" y="64"/>
                  </a:lnTo>
                  <a:lnTo>
                    <a:pt x="39" y="62"/>
                  </a:lnTo>
                  <a:lnTo>
                    <a:pt x="28" y="55"/>
                  </a:lnTo>
                  <a:lnTo>
                    <a:pt x="17" y="47"/>
                  </a:lnTo>
                  <a:lnTo>
                    <a:pt x="9" y="35"/>
                  </a:lnTo>
                  <a:lnTo>
                    <a:pt x="2" y="20"/>
                  </a:lnTo>
                  <a:lnTo>
                    <a:pt x="0" y="0"/>
                  </a:lnTo>
                  <a:lnTo>
                    <a:pt x="2" y="0"/>
                  </a:lnTo>
                  <a:lnTo>
                    <a:pt x="9" y="0"/>
                  </a:lnTo>
                  <a:lnTo>
                    <a:pt x="17" y="0"/>
                  </a:lnTo>
                  <a:lnTo>
                    <a:pt x="28" y="2"/>
                  </a:lnTo>
                  <a:lnTo>
                    <a:pt x="40" y="6"/>
                  </a:lnTo>
                  <a:lnTo>
                    <a:pt x="51" y="14"/>
                  </a:lnTo>
                  <a:lnTo>
                    <a:pt x="62" y="25"/>
                  </a:lnTo>
                  <a:lnTo>
                    <a:pt x="69" y="41"/>
                  </a:lnTo>
                  <a:lnTo>
                    <a:pt x="73" y="62"/>
                  </a:lnTo>
                  <a:lnTo>
                    <a:pt x="73" y="60"/>
                  </a:lnTo>
                  <a:lnTo>
                    <a:pt x="73" y="55"/>
                  </a:lnTo>
                  <a:lnTo>
                    <a:pt x="74" y="45"/>
                  </a:lnTo>
                  <a:lnTo>
                    <a:pt x="77" y="36"/>
                  </a:lnTo>
                  <a:lnTo>
                    <a:pt x="82" y="25"/>
                  </a:lnTo>
                  <a:lnTo>
                    <a:pt x="91" y="16"/>
                  </a:lnTo>
                  <a:lnTo>
                    <a:pt x="105" y="8"/>
                  </a:lnTo>
                  <a:lnTo>
                    <a:pt x="121" y="2"/>
                  </a:lnTo>
                  <a:lnTo>
                    <a:pt x="144" y="0"/>
                  </a:lnTo>
                  <a:lnTo>
                    <a:pt x="144" y="2"/>
                  </a:lnTo>
                  <a:lnTo>
                    <a:pt x="144" y="8"/>
                  </a:lnTo>
                  <a:lnTo>
                    <a:pt x="141" y="17"/>
                  </a:lnTo>
                  <a:lnTo>
                    <a:pt x="139" y="28"/>
                  </a:lnTo>
                  <a:lnTo>
                    <a:pt x="133" y="39"/>
                  </a:lnTo>
                  <a:lnTo>
                    <a:pt x="125" y="49"/>
                  </a:lnTo>
                  <a:lnTo>
                    <a:pt x="113" y="59"/>
                  </a:lnTo>
                  <a:lnTo>
                    <a:pt x="97" y="64"/>
                  </a:lnTo>
                  <a:lnTo>
                    <a:pt x="77" y="67"/>
                  </a:lnTo>
                  <a:lnTo>
                    <a:pt x="77" y="211"/>
                  </a:lnTo>
                  <a:lnTo>
                    <a:pt x="67" y="211"/>
                  </a:lnTo>
                  <a:lnTo>
                    <a:pt x="67" y="67"/>
                  </a:lnTo>
                  <a:close/>
                </a:path>
              </a:pathLst>
            </a:custGeom>
            <a:solidFill>
              <a:srgbClr val="D7D7D7"/>
            </a:solidFill>
            <a:ln w="0">
              <a:solidFill>
                <a:srgbClr val="D7D7D7"/>
              </a:solidFill>
              <a:prstDash val="solid"/>
              <a:round/>
              <a:headEnd/>
              <a:tailEnd/>
            </a:ln>
          </p:spPr>
          <p:txBody>
            <a:bodyPr/>
            <a:lstStyle/>
            <a:p>
              <a:endParaRPr lang="en-US"/>
            </a:p>
          </p:txBody>
        </p:sp>
        <p:sp>
          <p:nvSpPr>
            <p:cNvPr id="17" name="Freeform 12">
              <a:extLst>
                <a:ext uri="{FF2B5EF4-FFF2-40B4-BE49-F238E27FC236}">
                  <a16:creationId xmlns:a16="http://schemas.microsoft.com/office/drawing/2014/main" id="{D7FD5A33-1C7B-B17E-5EC6-C3E7A0E59020}"/>
                </a:ext>
              </a:extLst>
            </p:cNvPr>
            <p:cNvSpPr>
              <a:spLocks/>
            </p:cNvSpPr>
            <p:nvPr/>
          </p:nvSpPr>
          <p:spPr bwMode="gray">
            <a:xfrm>
              <a:off x="2634" y="457"/>
              <a:ext cx="88" cy="132"/>
            </a:xfrm>
            <a:custGeom>
              <a:avLst/>
              <a:gdLst>
                <a:gd name="T0" fmla="*/ 42 w 89"/>
                <a:gd name="T1" fmla="*/ 43 h 132"/>
                <a:gd name="T2" fmla="*/ 39 w 89"/>
                <a:gd name="T3" fmla="*/ 42 h 132"/>
                <a:gd name="T4" fmla="*/ 33 w 89"/>
                <a:gd name="T5" fmla="*/ 42 h 132"/>
                <a:gd name="T6" fmla="*/ 25 w 89"/>
                <a:gd name="T7" fmla="*/ 39 h 132"/>
                <a:gd name="T8" fmla="*/ 16 w 89"/>
                <a:gd name="T9" fmla="*/ 35 h 132"/>
                <a:gd name="T10" fmla="*/ 8 w 89"/>
                <a:gd name="T11" fmla="*/ 27 h 132"/>
                <a:gd name="T12" fmla="*/ 2 w 89"/>
                <a:gd name="T13" fmla="*/ 16 h 132"/>
                <a:gd name="T14" fmla="*/ 0 w 89"/>
                <a:gd name="T15" fmla="*/ 0 h 132"/>
                <a:gd name="T16" fmla="*/ 2 w 89"/>
                <a:gd name="T17" fmla="*/ 0 h 132"/>
                <a:gd name="T18" fmla="*/ 6 w 89"/>
                <a:gd name="T19" fmla="*/ 0 h 132"/>
                <a:gd name="T20" fmla="*/ 12 w 89"/>
                <a:gd name="T21" fmla="*/ 1 h 132"/>
                <a:gd name="T22" fmla="*/ 21 w 89"/>
                <a:gd name="T23" fmla="*/ 3 h 132"/>
                <a:gd name="T24" fmla="*/ 29 w 89"/>
                <a:gd name="T25" fmla="*/ 8 h 132"/>
                <a:gd name="T26" fmla="*/ 37 w 89"/>
                <a:gd name="T27" fmla="*/ 15 h 132"/>
                <a:gd name="T28" fmla="*/ 42 w 89"/>
                <a:gd name="T29" fmla="*/ 26 h 132"/>
                <a:gd name="T30" fmla="*/ 44 w 89"/>
                <a:gd name="T31" fmla="*/ 39 h 132"/>
                <a:gd name="T32" fmla="*/ 44 w 89"/>
                <a:gd name="T33" fmla="*/ 38 h 132"/>
                <a:gd name="T34" fmla="*/ 44 w 89"/>
                <a:gd name="T35" fmla="*/ 34 h 132"/>
                <a:gd name="T36" fmla="*/ 44 w 89"/>
                <a:gd name="T37" fmla="*/ 27 h 132"/>
                <a:gd name="T38" fmla="*/ 44 w 89"/>
                <a:gd name="T39" fmla="*/ 20 h 132"/>
                <a:gd name="T40" fmla="*/ 48 w 89"/>
                <a:gd name="T41" fmla="*/ 14 h 132"/>
                <a:gd name="T42" fmla="*/ 56 w 89"/>
                <a:gd name="T43" fmla="*/ 7 h 132"/>
                <a:gd name="T44" fmla="*/ 67 w 89"/>
                <a:gd name="T45" fmla="*/ 3 h 132"/>
                <a:gd name="T46" fmla="*/ 83 w 89"/>
                <a:gd name="T47" fmla="*/ 0 h 132"/>
                <a:gd name="T48" fmla="*/ 83 w 89"/>
                <a:gd name="T49" fmla="*/ 3 h 132"/>
                <a:gd name="T50" fmla="*/ 82 w 89"/>
                <a:gd name="T51" fmla="*/ 10 h 132"/>
                <a:gd name="T52" fmla="*/ 81 w 89"/>
                <a:gd name="T53" fmla="*/ 18 h 132"/>
                <a:gd name="T54" fmla="*/ 75 w 89"/>
                <a:gd name="T55" fmla="*/ 26 h 132"/>
                <a:gd name="T56" fmla="*/ 68 w 89"/>
                <a:gd name="T57" fmla="*/ 34 h 132"/>
                <a:gd name="T58" fmla="*/ 58 w 89"/>
                <a:gd name="T59" fmla="*/ 41 h 132"/>
                <a:gd name="T60" fmla="*/ 44 w 89"/>
                <a:gd name="T61" fmla="*/ 43 h 132"/>
                <a:gd name="T62" fmla="*/ 44 w 89"/>
                <a:gd name="T63" fmla="*/ 132 h 132"/>
                <a:gd name="T64" fmla="*/ 42 w 89"/>
                <a:gd name="T65" fmla="*/ 132 h 132"/>
                <a:gd name="T66" fmla="*/ 42 w 89"/>
                <a:gd name="T67" fmla="*/ 43 h 1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 h="132">
                  <a:moveTo>
                    <a:pt x="42" y="43"/>
                  </a:moveTo>
                  <a:lnTo>
                    <a:pt x="39" y="42"/>
                  </a:lnTo>
                  <a:lnTo>
                    <a:pt x="33" y="42"/>
                  </a:lnTo>
                  <a:lnTo>
                    <a:pt x="25" y="39"/>
                  </a:lnTo>
                  <a:lnTo>
                    <a:pt x="16" y="35"/>
                  </a:lnTo>
                  <a:lnTo>
                    <a:pt x="8" y="27"/>
                  </a:lnTo>
                  <a:lnTo>
                    <a:pt x="2" y="16"/>
                  </a:lnTo>
                  <a:lnTo>
                    <a:pt x="0" y="0"/>
                  </a:lnTo>
                  <a:lnTo>
                    <a:pt x="2" y="0"/>
                  </a:lnTo>
                  <a:lnTo>
                    <a:pt x="6" y="0"/>
                  </a:lnTo>
                  <a:lnTo>
                    <a:pt x="12" y="1"/>
                  </a:lnTo>
                  <a:lnTo>
                    <a:pt x="21" y="3"/>
                  </a:lnTo>
                  <a:lnTo>
                    <a:pt x="29" y="8"/>
                  </a:lnTo>
                  <a:lnTo>
                    <a:pt x="37" y="15"/>
                  </a:lnTo>
                  <a:lnTo>
                    <a:pt x="42" y="26"/>
                  </a:lnTo>
                  <a:lnTo>
                    <a:pt x="45" y="39"/>
                  </a:lnTo>
                  <a:lnTo>
                    <a:pt x="45" y="38"/>
                  </a:lnTo>
                  <a:lnTo>
                    <a:pt x="45" y="34"/>
                  </a:lnTo>
                  <a:lnTo>
                    <a:pt x="46" y="27"/>
                  </a:lnTo>
                  <a:lnTo>
                    <a:pt x="49" y="20"/>
                  </a:lnTo>
                  <a:lnTo>
                    <a:pt x="54" y="14"/>
                  </a:lnTo>
                  <a:lnTo>
                    <a:pt x="62" y="7"/>
                  </a:lnTo>
                  <a:lnTo>
                    <a:pt x="73" y="3"/>
                  </a:lnTo>
                  <a:lnTo>
                    <a:pt x="89" y="0"/>
                  </a:lnTo>
                  <a:lnTo>
                    <a:pt x="89" y="3"/>
                  </a:lnTo>
                  <a:lnTo>
                    <a:pt x="88" y="10"/>
                  </a:lnTo>
                  <a:lnTo>
                    <a:pt x="87" y="18"/>
                  </a:lnTo>
                  <a:lnTo>
                    <a:pt x="81" y="26"/>
                  </a:lnTo>
                  <a:lnTo>
                    <a:pt x="74" y="34"/>
                  </a:lnTo>
                  <a:lnTo>
                    <a:pt x="64" y="41"/>
                  </a:lnTo>
                  <a:lnTo>
                    <a:pt x="47" y="43"/>
                  </a:lnTo>
                  <a:lnTo>
                    <a:pt x="47" y="132"/>
                  </a:lnTo>
                  <a:lnTo>
                    <a:pt x="42" y="132"/>
                  </a:lnTo>
                  <a:lnTo>
                    <a:pt x="42" y="43"/>
                  </a:lnTo>
                  <a:close/>
                </a:path>
              </a:pathLst>
            </a:custGeom>
            <a:solidFill>
              <a:srgbClr val="D7D7D7"/>
            </a:solidFill>
            <a:ln w="0">
              <a:solidFill>
                <a:srgbClr val="D7D7D7"/>
              </a:solidFill>
              <a:prstDash val="solid"/>
              <a:round/>
              <a:headEnd/>
              <a:tailEnd/>
            </a:ln>
          </p:spPr>
          <p:txBody>
            <a:bodyPr/>
            <a:lstStyle/>
            <a:p>
              <a:endParaRPr lang="en-US"/>
            </a:p>
          </p:txBody>
        </p:sp>
        <p:sp>
          <p:nvSpPr>
            <p:cNvPr id="18" name="Freeform 13">
              <a:extLst>
                <a:ext uri="{FF2B5EF4-FFF2-40B4-BE49-F238E27FC236}">
                  <a16:creationId xmlns:a16="http://schemas.microsoft.com/office/drawing/2014/main" id="{3359026D-91A0-E439-95C0-C25A158C69C9}"/>
                </a:ext>
              </a:extLst>
            </p:cNvPr>
            <p:cNvSpPr>
              <a:spLocks/>
            </p:cNvSpPr>
            <p:nvPr/>
          </p:nvSpPr>
          <p:spPr bwMode="gray">
            <a:xfrm>
              <a:off x="2433" y="405"/>
              <a:ext cx="88" cy="186"/>
            </a:xfrm>
            <a:custGeom>
              <a:avLst/>
              <a:gdLst>
                <a:gd name="T0" fmla="*/ 43 w 88"/>
                <a:gd name="T1" fmla="*/ 43 h 186"/>
                <a:gd name="T2" fmla="*/ 41 w 88"/>
                <a:gd name="T3" fmla="*/ 43 h 186"/>
                <a:gd name="T4" fmla="*/ 35 w 88"/>
                <a:gd name="T5" fmla="*/ 43 h 186"/>
                <a:gd name="T6" fmla="*/ 27 w 88"/>
                <a:gd name="T7" fmla="*/ 41 h 186"/>
                <a:gd name="T8" fmla="*/ 18 w 88"/>
                <a:gd name="T9" fmla="*/ 35 h 186"/>
                <a:gd name="T10" fmla="*/ 8 w 88"/>
                <a:gd name="T11" fmla="*/ 28 h 186"/>
                <a:gd name="T12" fmla="*/ 3 w 88"/>
                <a:gd name="T13" fmla="*/ 16 h 186"/>
                <a:gd name="T14" fmla="*/ 0 w 88"/>
                <a:gd name="T15" fmla="*/ 0 h 186"/>
                <a:gd name="T16" fmla="*/ 3 w 88"/>
                <a:gd name="T17" fmla="*/ 0 h 186"/>
                <a:gd name="T18" fmla="*/ 8 w 88"/>
                <a:gd name="T19" fmla="*/ 0 h 186"/>
                <a:gd name="T20" fmla="*/ 17 w 88"/>
                <a:gd name="T21" fmla="*/ 1 h 186"/>
                <a:gd name="T22" fmla="*/ 26 w 88"/>
                <a:gd name="T23" fmla="*/ 6 h 186"/>
                <a:gd name="T24" fmla="*/ 35 w 88"/>
                <a:gd name="T25" fmla="*/ 12 h 186"/>
                <a:gd name="T26" fmla="*/ 42 w 88"/>
                <a:gd name="T27" fmla="*/ 24 h 186"/>
                <a:gd name="T28" fmla="*/ 48 w 88"/>
                <a:gd name="T29" fmla="*/ 41 h 186"/>
                <a:gd name="T30" fmla="*/ 48 w 88"/>
                <a:gd name="T31" fmla="*/ 90 h 186"/>
                <a:gd name="T32" fmla="*/ 48 w 88"/>
                <a:gd name="T33" fmla="*/ 88 h 186"/>
                <a:gd name="T34" fmla="*/ 48 w 88"/>
                <a:gd name="T35" fmla="*/ 82 h 186"/>
                <a:gd name="T36" fmla="*/ 50 w 88"/>
                <a:gd name="T37" fmla="*/ 74 h 186"/>
                <a:gd name="T38" fmla="*/ 54 w 88"/>
                <a:gd name="T39" fmla="*/ 66 h 186"/>
                <a:gd name="T40" fmla="*/ 61 w 88"/>
                <a:gd name="T41" fmla="*/ 58 h 186"/>
                <a:gd name="T42" fmla="*/ 72 w 88"/>
                <a:gd name="T43" fmla="*/ 53 h 186"/>
                <a:gd name="T44" fmla="*/ 87 w 88"/>
                <a:gd name="T45" fmla="*/ 50 h 186"/>
                <a:gd name="T46" fmla="*/ 88 w 88"/>
                <a:gd name="T47" fmla="*/ 51 h 186"/>
                <a:gd name="T48" fmla="*/ 88 w 88"/>
                <a:gd name="T49" fmla="*/ 57 h 186"/>
                <a:gd name="T50" fmla="*/ 87 w 88"/>
                <a:gd name="T51" fmla="*/ 64 h 186"/>
                <a:gd name="T52" fmla="*/ 84 w 88"/>
                <a:gd name="T53" fmla="*/ 72 h 186"/>
                <a:gd name="T54" fmla="*/ 80 w 88"/>
                <a:gd name="T55" fmla="*/ 80 h 186"/>
                <a:gd name="T56" fmla="*/ 73 w 88"/>
                <a:gd name="T57" fmla="*/ 86 h 186"/>
                <a:gd name="T58" fmla="*/ 62 w 88"/>
                <a:gd name="T59" fmla="*/ 92 h 186"/>
                <a:gd name="T60" fmla="*/ 48 w 88"/>
                <a:gd name="T61" fmla="*/ 93 h 186"/>
                <a:gd name="T62" fmla="*/ 48 w 88"/>
                <a:gd name="T63" fmla="*/ 186 h 186"/>
                <a:gd name="T64" fmla="*/ 43 w 88"/>
                <a:gd name="T65" fmla="*/ 186 h 186"/>
                <a:gd name="T66" fmla="*/ 43 w 88"/>
                <a:gd name="T67" fmla="*/ 143 h 186"/>
                <a:gd name="T68" fmla="*/ 42 w 88"/>
                <a:gd name="T69" fmla="*/ 143 h 186"/>
                <a:gd name="T70" fmla="*/ 37 w 88"/>
                <a:gd name="T71" fmla="*/ 142 h 186"/>
                <a:gd name="T72" fmla="*/ 29 w 88"/>
                <a:gd name="T73" fmla="*/ 140 h 186"/>
                <a:gd name="T74" fmla="*/ 22 w 88"/>
                <a:gd name="T75" fmla="*/ 136 h 186"/>
                <a:gd name="T76" fmla="*/ 14 w 88"/>
                <a:gd name="T77" fmla="*/ 130 h 186"/>
                <a:gd name="T78" fmla="*/ 8 w 88"/>
                <a:gd name="T79" fmla="*/ 120 h 186"/>
                <a:gd name="T80" fmla="*/ 7 w 88"/>
                <a:gd name="T81" fmla="*/ 105 h 186"/>
                <a:gd name="T82" fmla="*/ 8 w 88"/>
                <a:gd name="T83" fmla="*/ 105 h 186"/>
                <a:gd name="T84" fmla="*/ 12 w 88"/>
                <a:gd name="T85" fmla="*/ 107 h 186"/>
                <a:gd name="T86" fmla="*/ 19 w 88"/>
                <a:gd name="T87" fmla="*/ 108 h 186"/>
                <a:gd name="T88" fmla="*/ 26 w 88"/>
                <a:gd name="T89" fmla="*/ 111 h 186"/>
                <a:gd name="T90" fmla="*/ 34 w 88"/>
                <a:gd name="T91" fmla="*/ 117 h 186"/>
                <a:gd name="T92" fmla="*/ 39 w 88"/>
                <a:gd name="T93" fmla="*/ 127 h 186"/>
                <a:gd name="T94" fmla="*/ 43 w 88"/>
                <a:gd name="T95" fmla="*/ 140 h 186"/>
                <a:gd name="T96" fmla="*/ 43 w 88"/>
                <a:gd name="T97" fmla="*/ 43 h 18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8" h="186">
                  <a:moveTo>
                    <a:pt x="43" y="43"/>
                  </a:moveTo>
                  <a:lnTo>
                    <a:pt x="41" y="43"/>
                  </a:lnTo>
                  <a:lnTo>
                    <a:pt x="35" y="43"/>
                  </a:lnTo>
                  <a:lnTo>
                    <a:pt x="27" y="41"/>
                  </a:lnTo>
                  <a:lnTo>
                    <a:pt x="18" y="35"/>
                  </a:lnTo>
                  <a:lnTo>
                    <a:pt x="8" y="28"/>
                  </a:lnTo>
                  <a:lnTo>
                    <a:pt x="3" y="16"/>
                  </a:lnTo>
                  <a:lnTo>
                    <a:pt x="0" y="0"/>
                  </a:lnTo>
                  <a:lnTo>
                    <a:pt x="3" y="0"/>
                  </a:lnTo>
                  <a:lnTo>
                    <a:pt x="8" y="0"/>
                  </a:lnTo>
                  <a:lnTo>
                    <a:pt x="17" y="1"/>
                  </a:lnTo>
                  <a:lnTo>
                    <a:pt x="26" y="6"/>
                  </a:lnTo>
                  <a:lnTo>
                    <a:pt x="35" y="12"/>
                  </a:lnTo>
                  <a:lnTo>
                    <a:pt x="42" y="24"/>
                  </a:lnTo>
                  <a:lnTo>
                    <a:pt x="48" y="41"/>
                  </a:lnTo>
                  <a:lnTo>
                    <a:pt x="48" y="90"/>
                  </a:lnTo>
                  <a:lnTo>
                    <a:pt x="48" y="88"/>
                  </a:lnTo>
                  <a:lnTo>
                    <a:pt x="48" y="82"/>
                  </a:lnTo>
                  <a:lnTo>
                    <a:pt x="50" y="74"/>
                  </a:lnTo>
                  <a:lnTo>
                    <a:pt x="54" y="66"/>
                  </a:lnTo>
                  <a:lnTo>
                    <a:pt x="61" y="58"/>
                  </a:lnTo>
                  <a:lnTo>
                    <a:pt x="72" y="53"/>
                  </a:lnTo>
                  <a:lnTo>
                    <a:pt x="87" y="50"/>
                  </a:lnTo>
                  <a:lnTo>
                    <a:pt x="88" y="51"/>
                  </a:lnTo>
                  <a:lnTo>
                    <a:pt x="88" y="57"/>
                  </a:lnTo>
                  <a:lnTo>
                    <a:pt x="87" y="64"/>
                  </a:lnTo>
                  <a:lnTo>
                    <a:pt x="84" y="72"/>
                  </a:lnTo>
                  <a:lnTo>
                    <a:pt x="80" y="80"/>
                  </a:lnTo>
                  <a:lnTo>
                    <a:pt x="73" y="86"/>
                  </a:lnTo>
                  <a:lnTo>
                    <a:pt x="62" y="92"/>
                  </a:lnTo>
                  <a:lnTo>
                    <a:pt x="48" y="93"/>
                  </a:lnTo>
                  <a:lnTo>
                    <a:pt x="48" y="186"/>
                  </a:lnTo>
                  <a:lnTo>
                    <a:pt x="43" y="186"/>
                  </a:lnTo>
                  <a:lnTo>
                    <a:pt x="43" y="143"/>
                  </a:lnTo>
                  <a:lnTo>
                    <a:pt x="42" y="143"/>
                  </a:lnTo>
                  <a:lnTo>
                    <a:pt x="37" y="142"/>
                  </a:lnTo>
                  <a:lnTo>
                    <a:pt x="29" y="140"/>
                  </a:lnTo>
                  <a:lnTo>
                    <a:pt x="22" y="136"/>
                  </a:lnTo>
                  <a:lnTo>
                    <a:pt x="14" y="130"/>
                  </a:lnTo>
                  <a:lnTo>
                    <a:pt x="8" y="120"/>
                  </a:lnTo>
                  <a:lnTo>
                    <a:pt x="7" y="105"/>
                  </a:lnTo>
                  <a:lnTo>
                    <a:pt x="8" y="105"/>
                  </a:lnTo>
                  <a:lnTo>
                    <a:pt x="12" y="107"/>
                  </a:lnTo>
                  <a:lnTo>
                    <a:pt x="19" y="108"/>
                  </a:lnTo>
                  <a:lnTo>
                    <a:pt x="26" y="111"/>
                  </a:lnTo>
                  <a:lnTo>
                    <a:pt x="34" y="117"/>
                  </a:lnTo>
                  <a:lnTo>
                    <a:pt x="39" y="127"/>
                  </a:lnTo>
                  <a:lnTo>
                    <a:pt x="43" y="140"/>
                  </a:lnTo>
                  <a:lnTo>
                    <a:pt x="43" y="43"/>
                  </a:lnTo>
                  <a:close/>
                </a:path>
              </a:pathLst>
            </a:custGeom>
            <a:solidFill>
              <a:srgbClr val="D7D7D7"/>
            </a:solidFill>
            <a:ln w="0">
              <a:solidFill>
                <a:srgbClr val="D7D7D7"/>
              </a:solidFill>
              <a:prstDash val="solid"/>
              <a:round/>
              <a:headEnd/>
              <a:tailEnd/>
            </a:ln>
          </p:spPr>
          <p:txBody>
            <a:bodyPr/>
            <a:lstStyle/>
            <a:p>
              <a:endParaRPr lang="en-US"/>
            </a:p>
          </p:txBody>
        </p:sp>
        <p:sp>
          <p:nvSpPr>
            <p:cNvPr id="19" name="Freeform 14">
              <a:extLst>
                <a:ext uri="{FF2B5EF4-FFF2-40B4-BE49-F238E27FC236}">
                  <a16:creationId xmlns:a16="http://schemas.microsoft.com/office/drawing/2014/main" id="{3068C013-1F35-4D5E-F5D2-1957EFC902FB}"/>
                </a:ext>
              </a:extLst>
            </p:cNvPr>
            <p:cNvSpPr>
              <a:spLocks/>
            </p:cNvSpPr>
            <p:nvPr/>
          </p:nvSpPr>
          <p:spPr bwMode="gray">
            <a:xfrm>
              <a:off x="1917" y="238"/>
              <a:ext cx="164" cy="357"/>
            </a:xfrm>
            <a:custGeom>
              <a:avLst/>
              <a:gdLst>
                <a:gd name="T0" fmla="*/ 81 w 166"/>
                <a:gd name="T1" fmla="*/ 84 h 356"/>
                <a:gd name="T2" fmla="*/ 97 w 166"/>
                <a:gd name="T3" fmla="*/ 81 h 356"/>
                <a:gd name="T4" fmla="*/ 120 w 166"/>
                <a:gd name="T5" fmla="*/ 73 h 356"/>
                <a:gd name="T6" fmla="*/ 140 w 166"/>
                <a:gd name="T7" fmla="*/ 56 h 356"/>
                <a:gd name="T8" fmla="*/ 155 w 166"/>
                <a:gd name="T9" fmla="*/ 23 h 356"/>
                <a:gd name="T10" fmla="*/ 155 w 166"/>
                <a:gd name="T11" fmla="*/ 0 h 356"/>
                <a:gd name="T12" fmla="*/ 140 w 166"/>
                <a:gd name="T13" fmla="*/ 0 h 356"/>
                <a:gd name="T14" fmla="*/ 120 w 166"/>
                <a:gd name="T15" fmla="*/ 6 h 356"/>
                <a:gd name="T16" fmla="*/ 97 w 166"/>
                <a:gd name="T17" fmla="*/ 22 h 356"/>
                <a:gd name="T18" fmla="*/ 78 w 166"/>
                <a:gd name="T19" fmla="*/ 54 h 356"/>
                <a:gd name="T20" fmla="*/ 73 w 166"/>
                <a:gd name="T21" fmla="*/ 173 h 356"/>
                <a:gd name="T22" fmla="*/ 73 w 166"/>
                <a:gd name="T23" fmla="*/ 165 h 356"/>
                <a:gd name="T24" fmla="*/ 67 w 166"/>
                <a:gd name="T25" fmla="*/ 146 h 356"/>
                <a:gd name="T26" fmla="*/ 56 w 166"/>
                <a:gd name="T27" fmla="*/ 123 h 356"/>
                <a:gd name="T28" fmla="*/ 38 w 166"/>
                <a:gd name="T29" fmla="*/ 104 h 356"/>
                <a:gd name="T30" fmla="*/ 0 w 166"/>
                <a:gd name="T31" fmla="*/ 96 h 356"/>
                <a:gd name="T32" fmla="*/ 0 w 166"/>
                <a:gd name="T33" fmla="*/ 103 h 356"/>
                <a:gd name="T34" fmla="*/ 0 w 166"/>
                <a:gd name="T35" fmla="*/ 120 h 356"/>
                <a:gd name="T36" fmla="*/ 8 w 166"/>
                <a:gd name="T37" fmla="*/ 143 h 356"/>
                <a:gd name="T38" fmla="*/ 24 w 166"/>
                <a:gd name="T39" fmla="*/ 163 h 356"/>
                <a:gd name="T40" fmla="*/ 51 w 166"/>
                <a:gd name="T41" fmla="*/ 177 h 356"/>
                <a:gd name="T42" fmla="*/ 73 w 166"/>
                <a:gd name="T43" fmla="*/ 359 h 356"/>
                <a:gd name="T44" fmla="*/ 78 w 166"/>
                <a:gd name="T45" fmla="*/ 277 h 356"/>
                <a:gd name="T46" fmla="*/ 87 w 166"/>
                <a:gd name="T47" fmla="*/ 276 h 356"/>
                <a:gd name="T48" fmla="*/ 108 w 166"/>
                <a:gd name="T49" fmla="*/ 270 h 356"/>
                <a:gd name="T50" fmla="*/ 127 w 166"/>
                <a:gd name="T51" fmla="*/ 255 h 356"/>
                <a:gd name="T52" fmla="*/ 143 w 166"/>
                <a:gd name="T53" fmla="*/ 227 h 356"/>
                <a:gd name="T54" fmla="*/ 144 w 166"/>
                <a:gd name="T55" fmla="*/ 206 h 356"/>
                <a:gd name="T56" fmla="*/ 129 w 166"/>
                <a:gd name="T57" fmla="*/ 207 h 356"/>
                <a:gd name="T58" fmla="*/ 113 w 166"/>
                <a:gd name="T59" fmla="*/ 214 h 356"/>
                <a:gd name="T60" fmla="*/ 93 w 166"/>
                <a:gd name="T61" fmla="*/ 234 h 356"/>
                <a:gd name="T62" fmla="*/ 78 w 166"/>
                <a:gd name="T63" fmla="*/ 270 h 3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66" h="356">
                  <a:moveTo>
                    <a:pt x="82" y="84"/>
                  </a:moveTo>
                  <a:lnTo>
                    <a:pt x="85" y="84"/>
                  </a:lnTo>
                  <a:lnTo>
                    <a:pt x="91" y="84"/>
                  </a:lnTo>
                  <a:lnTo>
                    <a:pt x="101" y="81"/>
                  </a:lnTo>
                  <a:lnTo>
                    <a:pt x="112" y="78"/>
                  </a:lnTo>
                  <a:lnTo>
                    <a:pt x="124" y="73"/>
                  </a:lnTo>
                  <a:lnTo>
                    <a:pt x="136" y="66"/>
                  </a:lnTo>
                  <a:lnTo>
                    <a:pt x="148" y="56"/>
                  </a:lnTo>
                  <a:lnTo>
                    <a:pt x="156" y="42"/>
                  </a:lnTo>
                  <a:lnTo>
                    <a:pt x="163" y="23"/>
                  </a:lnTo>
                  <a:lnTo>
                    <a:pt x="166" y="2"/>
                  </a:lnTo>
                  <a:lnTo>
                    <a:pt x="163" y="0"/>
                  </a:lnTo>
                  <a:lnTo>
                    <a:pt x="158" y="0"/>
                  </a:lnTo>
                  <a:lnTo>
                    <a:pt x="148" y="0"/>
                  </a:lnTo>
                  <a:lnTo>
                    <a:pt x="137" y="3"/>
                  </a:lnTo>
                  <a:lnTo>
                    <a:pt x="125" y="6"/>
                  </a:lnTo>
                  <a:lnTo>
                    <a:pt x="113" y="12"/>
                  </a:lnTo>
                  <a:lnTo>
                    <a:pt x="101" y="22"/>
                  </a:lnTo>
                  <a:lnTo>
                    <a:pt x="90" y="35"/>
                  </a:lnTo>
                  <a:lnTo>
                    <a:pt x="82" y="54"/>
                  </a:lnTo>
                  <a:lnTo>
                    <a:pt x="77" y="78"/>
                  </a:lnTo>
                  <a:lnTo>
                    <a:pt x="77" y="173"/>
                  </a:lnTo>
                  <a:lnTo>
                    <a:pt x="77" y="170"/>
                  </a:lnTo>
                  <a:lnTo>
                    <a:pt x="77" y="165"/>
                  </a:lnTo>
                  <a:lnTo>
                    <a:pt x="74" y="157"/>
                  </a:lnTo>
                  <a:lnTo>
                    <a:pt x="71" y="146"/>
                  </a:lnTo>
                  <a:lnTo>
                    <a:pt x="67" y="134"/>
                  </a:lnTo>
                  <a:lnTo>
                    <a:pt x="60" y="123"/>
                  </a:lnTo>
                  <a:lnTo>
                    <a:pt x="50" y="112"/>
                  </a:lnTo>
                  <a:lnTo>
                    <a:pt x="38" y="104"/>
                  </a:lnTo>
                  <a:lnTo>
                    <a:pt x="20" y="97"/>
                  </a:lnTo>
                  <a:lnTo>
                    <a:pt x="0" y="96"/>
                  </a:lnTo>
                  <a:lnTo>
                    <a:pt x="0" y="97"/>
                  </a:lnTo>
                  <a:lnTo>
                    <a:pt x="0" y="103"/>
                  </a:lnTo>
                  <a:lnTo>
                    <a:pt x="0" y="111"/>
                  </a:lnTo>
                  <a:lnTo>
                    <a:pt x="0" y="120"/>
                  </a:lnTo>
                  <a:lnTo>
                    <a:pt x="2" y="131"/>
                  </a:lnTo>
                  <a:lnTo>
                    <a:pt x="8" y="143"/>
                  </a:lnTo>
                  <a:lnTo>
                    <a:pt x="15" y="154"/>
                  </a:lnTo>
                  <a:lnTo>
                    <a:pt x="24" y="163"/>
                  </a:lnTo>
                  <a:lnTo>
                    <a:pt x="38" y="171"/>
                  </a:lnTo>
                  <a:lnTo>
                    <a:pt x="55" y="177"/>
                  </a:lnTo>
                  <a:lnTo>
                    <a:pt x="77" y="178"/>
                  </a:lnTo>
                  <a:lnTo>
                    <a:pt x="77" y="356"/>
                  </a:lnTo>
                  <a:lnTo>
                    <a:pt x="82" y="356"/>
                  </a:lnTo>
                  <a:lnTo>
                    <a:pt x="82" y="274"/>
                  </a:lnTo>
                  <a:lnTo>
                    <a:pt x="85" y="273"/>
                  </a:lnTo>
                  <a:lnTo>
                    <a:pt x="91" y="273"/>
                  </a:lnTo>
                  <a:lnTo>
                    <a:pt x="101" y="271"/>
                  </a:lnTo>
                  <a:lnTo>
                    <a:pt x="112" y="267"/>
                  </a:lnTo>
                  <a:lnTo>
                    <a:pt x="124" y="262"/>
                  </a:lnTo>
                  <a:lnTo>
                    <a:pt x="135" y="252"/>
                  </a:lnTo>
                  <a:lnTo>
                    <a:pt x="144" y="240"/>
                  </a:lnTo>
                  <a:lnTo>
                    <a:pt x="151" y="224"/>
                  </a:lnTo>
                  <a:lnTo>
                    <a:pt x="154" y="203"/>
                  </a:lnTo>
                  <a:lnTo>
                    <a:pt x="152" y="203"/>
                  </a:lnTo>
                  <a:lnTo>
                    <a:pt x="145" y="203"/>
                  </a:lnTo>
                  <a:lnTo>
                    <a:pt x="137" y="204"/>
                  </a:lnTo>
                  <a:lnTo>
                    <a:pt x="128" y="207"/>
                  </a:lnTo>
                  <a:lnTo>
                    <a:pt x="117" y="211"/>
                  </a:lnTo>
                  <a:lnTo>
                    <a:pt x="106" y="219"/>
                  </a:lnTo>
                  <a:lnTo>
                    <a:pt x="97" y="231"/>
                  </a:lnTo>
                  <a:lnTo>
                    <a:pt x="89" y="247"/>
                  </a:lnTo>
                  <a:lnTo>
                    <a:pt x="82" y="267"/>
                  </a:lnTo>
                  <a:lnTo>
                    <a:pt x="82" y="84"/>
                  </a:lnTo>
                  <a:close/>
                </a:path>
              </a:pathLst>
            </a:custGeom>
            <a:solidFill>
              <a:srgbClr val="D7D7D7"/>
            </a:solidFill>
            <a:ln w="0">
              <a:solidFill>
                <a:srgbClr val="D7D7D7"/>
              </a:solidFill>
              <a:prstDash val="solid"/>
              <a:round/>
              <a:headEnd/>
              <a:tailEnd/>
            </a:ln>
          </p:spPr>
          <p:txBody>
            <a:bodyPr/>
            <a:lstStyle/>
            <a:p>
              <a:endParaRPr lang="en-US"/>
            </a:p>
          </p:txBody>
        </p:sp>
        <p:sp>
          <p:nvSpPr>
            <p:cNvPr id="20" name="Freeform 15">
              <a:extLst>
                <a:ext uri="{FF2B5EF4-FFF2-40B4-BE49-F238E27FC236}">
                  <a16:creationId xmlns:a16="http://schemas.microsoft.com/office/drawing/2014/main" id="{73EDF414-4160-9129-BA6C-4272CB41FEFB}"/>
                </a:ext>
              </a:extLst>
            </p:cNvPr>
            <p:cNvSpPr>
              <a:spLocks/>
            </p:cNvSpPr>
            <p:nvPr/>
          </p:nvSpPr>
          <p:spPr bwMode="gray">
            <a:xfrm>
              <a:off x="2515" y="384"/>
              <a:ext cx="93" cy="209"/>
            </a:xfrm>
            <a:custGeom>
              <a:avLst/>
              <a:gdLst>
                <a:gd name="T0" fmla="*/ 43 w 92"/>
                <a:gd name="T1" fmla="*/ 156 h 210"/>
                <a:gd name="T2" fmla="*/ 36 w 92"/>
                <a:gd name="T3" fmla="*/ 154 h 210"/>
                <a:gd name="T4" fmla="*/ 23 w 92"/>
                <a:gd name="T5" fmla="*/ 149 h 210"/>
                <a:gd name="T6" fmla="*/ 12 w 92"/>
                <a:gd name="T7" fmla="*/ 135 h 210"/>
                <a:gd name="T8" fmla="*/ 12 w 92"/>
                <a:gd name="T9" fmla="*/ 123 h 210"/>
                <a:gd name="T10" fmla="*/ 23 w 92"/>
                <a:gd name="T11" fmla="*/ 126 h 210"/>
                <a:gd name="T12" fmla="*/ 38 w 92"/>
                <a:gd name="T13" fmla="*/ 139 h 210"/>
                <a:gd name="T14" fmla="*/ 43 w 92"/>
                <a:gd name="T15" fmla="*/ 105 h 210"/>
                <a:gd name="T16" fmla="*/ 35 w 92"/>
                <a:gd name="T17" fmla="*/ 105 h 210"/>
                <a:gd name="T18" fmla="*/ 20 w 92"/>
                <a:gd name="T19" fmla="*/ 101 h 210"/>
                <a:gd name="T20" fmla="*/ 7 w 92"/>
                <a:gd name="T21" fmla="*/ 83 h 210"/>
                <a:gd name="T22" fmla="*/ 7 w 92"/>
                <a:gd name="T23" fmla="*/ 70 h 210"/>
                <a:gd name="T24" fmla="*/ 17 w 92"/>
                <a:gd name="T25" fmla="*/ 71 h 210"/>
                <a:gd name="T26" fmla="*/ 31 w 92"/>
                <a:gd name="T27" fmla="*/ 81 h 210"/>
                <a:gd name="T28" fmla="*/ 43 w 92"/>
                <a:gd name="T29" fmla="*/ 105 h 210"/>
                <a:gd name="T30" fmla="*/ 40 w 92"/>
                <a:gd name="T31" fmla="*/ 43 h 210"/>
                <a:gd name="T32" fmla="*/ 26 w 92"/>
                <a:gd name="T33" fmla="*/ 39 h 210"/>
                <a:gd name="T34" fmla="*/ 8 w 92"/>
                <a:gd name="T35" fmla="*/ 27 h 210"/>
                <a:gd name="T36" fmla="*/ 0 w 92"/>
                <a:gd name="T37" fmla="*/ 0 h 210"/>
                <a:gd name="T38" fmla="*/ 7 w 92"/>
                <a:gd name="T39" fmla="*/ 0 h 210"/>
                <a:gd name="T40" fmla="*/ 23 w 92"/>
                <a:gd name="T41" fmla="*/ 5 h 210"/>
                <a:gd name="T42" fmla="*/ 39 w 92"/>
                <a:gd name="T43" fmla="*/ 23 h 210"/>
                <a:gd name="T44" fmla="*/ 52 w 92"/>
                <a:gd name="T45" fmla="*/ 38 h 210"/>
                <a:gd name="T46" fmla="*/ 57 w 92"/>
                <a:gd name="T47" fmla="*/ 24 h 210"/>
                <a:gd name="T48" fmla="*/ 72 w 92"/>
                <a:gd name="T49" fmla="*/ 8 h 210"/>
                <a:gd name="T50" fmla="*/ 98 w 92"/>
                <a:gd name="T51" fmla="*/ 0 h 210"/>
                <a:gd name="T52" fmla="*/ 96 w 92"/>
                <a:gd name="T53" fmla="*/ 8 h 210"/>
                <a:gd name="T54" fmla="*/ 88 w 92"/>
                <a:gd name="T55" fmla="*/ 25 h 210"/>
                <a:gd name="T56" fmla="*/ 69 w 92"/>
                <a:gd name="T57" fmla="*/ 40 h 210"/>
                <a:gd name="T58" fmla="*/ 55 w 92"/>
                <a:gd name="T59" fmla="*/ 118 h 210"/>
                <a:gd name="T60" fmla="*/ 56 w 92"/>
                <a:gd name="T61" fmla="*/ 110 h 210"/>
                <a:gd name="T62" fmla="*/ 65 w 92"/>
                <a:gd name="T63" fmla="*/ 100 h 210"/>
                <a:gd name="T64" fmla="*/ 87 w 92"/>
                <a:gd name="T65" fmla="*/ 92 h 210"/>
                <a:gd name="T66" fmla="*/ 86 w 92"/>
                <a:gd name="T67" fmla="*/ 98 h 210"/>
                <a:gd name="T68" fmla="*/ 79 w 92"/>
                <a:gd name="T69" fmla="*/ 108 h 210"/>
                <a:gd name="T70" fmla="*/ 65 w 92"/>
                <a:gd name="T71" fmla="*/ 121 h 210"/>
                <a:gd name="T72" fmla="*/ 55 w 92"/>
                <a:gd name="T73" fmla="*/ 204 h 21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2" h="210">
                  <a:moveTo>
                    <a:pt x="43" y="210"/>
                  </a:moveTo>
                  <a:lnTo>
                    <a:pt x="43" y="162"/>
                  </a:lnTo>
                  <a:lnTo>
                    <a:pt x="40" y="162"/>
                  </a:lnTo>
                  <a:lnTo>
                    <a:pt x="36" y="160"/>
                  </a:lnTo>
                  <a:lnTo>
                    <a:pt x="30" y="159"/>
                  </a:lnTo>
                  <a:lnTo>
                    <a:pt x="23" y="155"/>
                  </a:lnTo>
                  <a:lnTo>
                    <a:pt x="16" y="150"/>
                  </a:lnTo>
                  <a:lnTo>
                    <a:pt x="12" y="141"/>
                  </a:lnTo>
                  <a:lnTo>
                    <a:pt x="11" y="129"/>
                  </a:lnTo>
                  <a:lnTo>
                    <a:pt x="12" y="129"/>
                  </a:lnTo>
                  <a:lnTo>
                    <a:pt x="16" y="129"/>
                  </a:lnTo>
                  <a:lnTo>
                    <a:pt x="23" y="132"/>
                  </a:lnTo>
                  <a:lnTo>
                    <a:pt x="31" y="137"/>
                  </a:lnTo>
                  <a:lnTo>
                    <a:pt x="38" y="145"/>
                  </a:lnTo>
                  <a:lnTo>
                    <a:pt x="43" y="159"/>
                  </a:lnTo>
                  <a:lnTo>
                    <a:pt x="43" y="108"/>
                  </a:lnTo>
                  <a:lnTo>
                    <a:pt x="40" y="108"/>
                  </a:lnTo>
                  <a:lnTo>
                    <a:pt x="35" y="106"/>
                  </a:lnTo>
                  <a:lnTo>
                    <a:pt x="28" y="105"/>
                  </a:lnTo>
                  <a:lnTo>
                    <a:pt x="20" y="101"/>
                  </a:lnTo>
                  <a:lnTo>
                    <a:pt x="12" y="94"/>
                  </a:lnTo>
                  <a:lnTo>
                    <a:pt x="7" y="83"/>
                  </a:lnTo>
                  <a:lnTo>
                    <a:pt x="5" y="70"/>
                  </a:lnTo>
                  <a:lnTo>
                    <a:pt x="7" y="70"/>
                  </a:lnTo>
                  <a:lnTo>
                    <a:pt x="11" y="70"/>
                  </a:lnTo>
                  <a:lnTo>
                    <a:pt x="17" y="71"/>
                  </a:lnTo>
                  <a:lnTo>
                    <a:pt x="24" y="74"/>
                  </a:lnTo>
                  <a:lnTo>
                    <a:pt x="31" y="81"/>
                  </a:lnTo>
                  <a:lnTo>
                    <a:pt x="38" y="90"/>
                  </a:lnTo>
                  <a:lnTo>
                    <a:pt x="43" y="105"/>
                  </a:lnTo>
                  <a:lnTo>
                    <a:pt x="43" y="43"/>
                  </a:lnTo>
                  <a:lnTo>
                    <a:pt x="40" y="43"/>
                  </a:lnTo>
                  <a:lnTo>
                    <a:pt x="34" y="42"/>
                  </a:lnTo>
                  <a:lnTo>
                    <a:pt x="26" y="39"/>
                  </a:lnTo>
                  <a:lnTo>
                    <a:pt x="16" y="35"/>
                  </a:lnTo>
                  <a:lnTo>
                    <a:pt x="8" y="27"/>
                  </a:lnTo>
                  <a:lnTo>
                    <a:pt x="1" y="16"/>
                  </a:lnTo>
                  <a:lnTo>
                    <a:pt x="0" y="0"/>
                  </a:lnTo>
                  <a:lnTo>
                    <a:pt x="1" y="0"/>
                  </a:lnTo>
                  <a:lnTo>
                    <a:pt x="7" y="0"/>
                  </a:lnTo>
                  <a:lnTo>
                    <a:pt x="13" y="1"/>
                  </a:lnTo>
                  <a:lnTo>
                    <a:pt x="23" y="5"/>
                  </a:lnTo>
                  <a:lnTo>
                    <a:pt x="31" y="12"/>
                  </a:lnTo>
                  <a:lnTo>
                    <a:pt x="39" y="23"/>
                  </a:lnTo>
                  <a:lnTo>
                    <a:pt x="46" y="40"/>
                  </a:lnTo>
                  <a:lnTo>
                    <a:pt x="46" y="38"/>
                  </a:lnTo>
                  <a:lnTo>
                    <a:pt x="49" y="32"/>
                  </a:lnTo>
                  <a:lnTo>
                    <a:pt x="51" y="24"/>
                  </a:lnTo>
                  <a:lnTo>
                    <a:pt x="58" y="15"/>
                  </a:lnTo>
                  <a:lnTo>
                    <a:pt x="66" y="8"/>
                  </a:lnTo>
                  <a:lnTo>
                    <a:pt x="77" y="1"/>
                  </a:lnTo>
                  <a:lnTo>
                    <a:pt x="92" y="0"/>
                  </a:lnTo>
                  <a:lnTo>
                    <a:pt x="92" y="1"/>
                  </a:lnTo>
                  <a:lnTo>
                    <a:pt x="90" y="8"/>
                  </a:lnTo>
                  <a:lnTo>
                    <a:pt x="88" y="16"/>
                  </a:lnTo>
                  <a:lnTo>
                    <a:pt x="82" y="25"/>
                  </a:lnTo>
                  <a:lnTo>
                    <a:pt x="74" y="34"/>
                  </a:lnTo>
                  <a:lnTo>
                    <a:pt x="63" y="40"/>
                  </a:lnTo>
                  <a:lnTo>
                    <a:pt x="49" y="43"/>
                  </a:lnTo>
                  <a:lnTo>
                    <a:pt x="49" y="124"/>
                  </a:lnTo>
                  <a:lnTo>
                    <a:pt x="49" y="121"/>
                  </a:lnTo>
                  <a:lnTo>
                    <a:pt x="50" y="116"/>
                  </a:lnTo>
                  <a:lnTo>
                    <a:pt x="53" y="108"/>
                  </a:lnTo>
                  <a:lnTo>
                    <a:pt x="59" y="100"/>
                  </a:lnTo>
                  <a:lnTo>
                    <a:pt x="67" y="94"/>
                  </a:lnTo>
                  <a:lnTo>
                    <a:pt x="81" y="92"/>
                  </a:lnTo>
                  <a:lnTo>
                    <a:pt x="81" y="93"/>
                  </a:lnTo>
                  <a:lnTo>
                    <a:pt x="80" y="98"/>
                  </a:lnTo>
                  <a:lnTo>
                    <a:pt x="77" y="106"/>
                  </a:lnTo>
                  <a:lnTo>
                    <a:pt x="73" y="114"/>
                  </a:lnTo>
                  <a:lnTo>
                    <a:pt x="67" y="121"/>
                  </a:lnTo>
                  <a:lnTo>
                    <a:pt x="59" y="127"/>
                  </a:lnTo>
                  <a:lnTo>
                    <a:pt x="49" y="129"/>
                  </a:lnTo>
                  <a:lnTo>
                    <a:pt x="49" y="210"/>
                  </a:lnTo>
                  <a:lnTo>
                    <a:pt x="43" y="210"/>
                  </a:lnTo>
                  <a:close/>
                </a:path>
              </a:pathLst>
            </a:custGeom>
            <a:solidFill>
              <a:srgbClr val="D7D7D7"/>
            </a:solidFill>
            <a:ln w="0">
              <a:solidFill>
                <a:srgbClr val="D7D7D7"/>
              </a:solidFill>
              <a:prstDash val="solid"/>
              <a:round/>
              <a:headEnd/>
              <a:tailEnd/>
            </a:ln>
          </p:spPr>
          <p:txBody>
            <a:bodyPr/>
            <a:lstStyle/>
            <a:p>
              <a:endParaRPr lang="en-US"/>
            </a:p>
          </p:txBody>
        </p:sp>
        <p:sp>
          <p:nvSpPr>
            <p:cNvPr id="21" name="Freeform 16">
              <a:extLst>
                <a:ext uri="{FF2B5EF4-FFF2-40B4-BE49-F238E27FC236}">
                  <a16:creationId xmlns:a16="http://schemas.microsoft.com/office/drawing/2014/main" id="{78772521-79DF-BA41-46E3-31ECFF30CB1F}"/>
                </a:ext>
              </a:extLst>
            </p:cNvPr>
            <p:cNvSpPr>
              <a:spLocks/>
            </p:cNvSpPr>
            <p:nvPr/>
          </p:nvSpPr>
          <p:spPr bwMode="gray">
            <a:xfrm>
              <a:off x="1568" y="302"/>
              <a:ext cx="128" cy="293"/>
            </a:xfrm>
            <a:custGeom>
              <a:avLst/>
              <a:gdLst>
                <a:gd name="T0" fmla="*/ 61 w 128"/>
                <a:gd name="T1" fmla="*/ 228 h 292"/>
                <a:gd name="T2" fmla="*/ 54 w 128"/>
                <a:gd name="T3" fmla="*/ 228 h 292"/>
                <a:gd name="T4" fmla="*/ 38 w 128"/>
                <a:gd name="T5" fmla="*/ 222 h 292"/>
                <a:gd name="T6" fmla="*/ 23 w 128"/>
                <a:gd name="T7" fmla="*/ 209 h 292"/>
                <a:gd name="T8" fmla="*/ 15 w 128"/>
                <a:gd name="T9" fmla="*/ 183 h 292"/>
                <a:gd name="T10" fmla="*/ 23 w 128"/>
                <a:gd name="T11" fmla="*/ 183 h 292"/>
                <a:gd name="T12" fmla="*/ 38 w 128"/>
                <a:gd name="T13" fmla="*/ 189 h 292"/>
                <a:gd name="T14" fmla="*/ 54 w 128"/>
                <a:gd name="T15" fmla="*/ 208 h 292"/>
                <a:gd name="T16" fmla="*/ 61 w 128"/>
                <a:gd name="T17" fmla="*/ 154 h 292"/>
                <a:gd name="T18" fmla="*/ 52 w 128"/>
                <a:gd name="T19" fmla="*/ 152 h 292"/>
                <a:gd name="T20" fmla="*/ 34 w 128"/>
                <a:gd name="T21" fmla="*/ 144 h 292"/>
                <a:gd name="T22" fmla="*/ 16 w 128"/>
                <a:gd name="T23" fmla="*/ 128 h 292"/>
                <a:gd name="T24" fmla="*/ 8 w 128"/>
                <a:gd name="T25" fmla="*/ 98 h 292"/>
                <a:gd name="T26" fmla="*/ 15 w 128"/>
                <a:gd name="T27" fmla="*/ 97 h 292"/>
                <a:gd name="T28" fmla="*/ 29 w 128"/>
                <a:gd name="T29" fmla="*/ 101 h 292"/>
                <a:gd name="T30" fmla="*/ 47 w 128"/>
                <a:gd name="T31" fmla="*/ 116 h 292"/>
                <a:gd name="T32" fmla="*/ 61 w 128"/>
                <a:gd name="T33" fmla="*/ 150 h 292"/>
                <a:gd name="T34" fmla="*/ 58 w 128"/>
                <a:gd name="T35" fmla="*/ 60 h 292"/>
                <a:gd name="T36" fmla="*/ 44 w 128"/>
                <a:gd name="T37" fmla="*/ 58 h 292"/>
                <a:gd name="T38" fmla="*/ 25 w 128"/>
                <a:gd name="T39" fmla="*/ 50 h 292"/>
                <a:gd name="T40" fmla="*/ 8 w 128"/>
                <a:gd name="T41" fmla="*/ 32 h 292"/>
                <a:gd name="T42" fmla="*/ 0 w 128"/>
                <a:gd name="T43" fmla="*/ 0 h 292"/>
                <a:gd name="T44" fmla="*/ 8 w 128"/>
                <a:gd name="T45" fmla="*/ 0 h 292"/>
                <a:gd name="T46" fmla="*/ 27 w 128"/>
                <a:gd name="T47" fmla="*/ 5 h 292"/>
                <a:gd name="T48" fmla="*/ 48 w 128"/>
                <a:gd name="T49" fmla="*/ 21 h 292"/>
                <a:gd name="T50" fmla="*/ 65 w 128"/>
                <a:gd name="T51" fmla="*/ 56 h 292"/>
                <a:gd name="T52" fmla="*/ 66 w 128"/>
                <a:gd name="T53" fmla="*/ 48 h 292"/>
                <a:gd name="T54" fmla="*/ 77 w 128"/>
                <a:gd name="T55" fmla="*/ 28 h 292"/>
                <a:gd name="T56" fmla="*/ 96 w 128"/>
                <a:gd name="T57" fmla="*/ 9 h 292"/>
                <a:gd name="T58" fmla="*/ 128 w 128"/>
                <a:gd name="T59" fmla="*/ 0 h 292"/>
                <a:gd name="T60" fmla="*/ 127 w 128"/>
                <a:gd name="T61" fmla="*/ 9 h 292"/>
                <a:gd name="T62" fmla="*/ 119 w 128"/>
                <a:gd name="T63" fmla="*/ 31 h 292"/>
                <a:gd name="T64" fmla="*/ 101 w 128"/>
                <a:gd name="T65" fmla="*/ 51 h 292"/>
                <a:gd name="T66" fmla="*/ 67 w 128"/>
                <a:gd name="T67" fmla="*/ 60 h 292"/>
                <a:gd name="T68" fmla="*/ 69 w 128"/>
                <a:gd name="T69" fmla="*/ 173 h 292"/>
                <a:gd name="T70" fmla="*/ 73 w 128"/>
                <a:gd name="T71" fmla="*/ 158 h 292"/>
                <a:gd name="T72" fmla="*/ 86 w 128"/>
                <a:gd name="T73" fmla="*/ 136 h 292"/>
                <a:gd name="T74" fmla="*/ 113 w 128"/>
                <a:gd name="T75" fmla="*/ 128 h 292"/>
                <a:gd name="T76" fmla="*/ 112 w 128"/>
                <a:gd name="T77" fmla="*/ 136 h 292"/>
                <a:gd name="T78" fmla="*/ 105 w 128"/>
                <a:gd name="T79" fmla="*/ 156 h 292"/>
                <a:gd name="T80" fmla="*/ 92 w 128"/>
                <a:gd name="T81" fmla="*/ 175 h 292"/>
                <a:gd name="T82" fmla="*/ 67 w 128"/>
                <a:gd name="T83" fmla="*/ 183 h 292"/>
                <a:gd name="T84" fmla="*/ 61 w 128"/>
                <a:gd name="T85" fmla="*/ 295 h 2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8" h="292">
                  <a:moveTo>
                    <a:pt x="61" y="292"/>
                  </a:moveTo>
                  <a:lnTo>
                    <a:pt x="61" y="225"/>
                  </a:lnTo>
                  <a:lnTo>
                    <a:pt x="58" y="225"/>
                  </a:lnTo>
                  <a:lnTo>
                    <a:pt x="54" y="225"/>
                  </a:lnTo>
                  <a:lnTo>
                    <a:pt x="46" y="222"/>
                  </a:lnTo>
                  <a:lnTo>
                    <a:pt x="38" y="219"/>
                  </a:lnTo>
                  <a:lnTo>
                    <a:pt x="29" y="214"/>
                  </a:lnTo>
                  <a:lnTo>
                    <a:pt x="23" y="206"/>
                  </a:lnTo>
                  <a:lnTo>
                    <a:pt x="17" y="195"/>
                  </a:lnTo>
                  <a:lnTo>
                    <a:pt x="15" y="180"/>
                  </a:lnTo>
                  <a:lnTo>
                    <a:pt x="17" y="180"/>
                  </a:lnTo>
                  <a:lnTo>
                    <a:pt x="23" y="180"/>
                  </a:lnTo>
                  <a:lnTo>
                    <a:pt x="29" y="182"/>
                  </a:lnTo>
                  <a:lnTo>
                    <a:pt x="38" y="186"/>
                  </a:lnTo>
                  <a:lnTo>
                    <a:pt x="47" y="194"/>
                  </a:lnTo>
                  <a:lnTo>
                    <a:pt x="54" y="205"/>
                  </a:lnTo>
                  <a:lnTo>
                    <a:pt x="61" y="221"/>
                  </a:lnTo>
                  <a:lnTo>
                    <a:pt x="61" y="151"/>
                  </a:lnTo>
                  <a:lnTo>
                    <a:pt x="58" y="149"/>
                  </a:lnTo>
                  <a:lnTo>
                    <a:pt x="52" y="149"/>
                  </a:lnTo>
                  <a:lnTo>
                    <a:pt x="44" y="147"/>
                  </a:lnTo>
                  <a:lnTo>
                    <a:pt x="34" y="144"/>
                  </a:lnTo>
                  <a:lnTo>
                    <a:pt x="24" y="137"/>
                  </a:lnTo>
                  <a:lnTo>
                    <a:pt x="16" y="128"/>
                  </a:lnTo>
                  <a:lnTo>
                    <a:pt x="11" y="114"/>
                  </a:lnTo>
                  <a:lnTo>
                    <a:pt x="8" y="98"/>
                  </a:lnTo>
                  <a:lnTo>
                    <a:pt x="9" y="97"/>
                  </a:lnTo>
                  <a:lnTo>
                    <a:pt x="15" y="97"/>
                  </a:lnTo>
                  <a:lnTo>
                    <a:pt x="21" y="98"/>
                  </a:lnTo>
                  <a:lnTo>
                    <a:pt x="29" y="101"/>
                  </a:lnTo>
                  <a:lnTo>
                    <a:pt x="39" y="106"/>
                  </a:lnTo>
                  <a:lnTo>
                    <a:pt x="47" y="116"/>
                  </a:lnTo>
                  <a:lnTo>
                    <a:pt x="55" y="128"/>
                  </a:lnTo>
                  <a:lnTo>
                    <a:pt x="61" y="147"/>
                  </a:lnTo>
                  <a:lnTo>
                    <a:pt x="61" y="60"/>
                  </a:lnTo>
                  <a:lnTo>
                    <a:pt x="58" y="60"/>
                  </a:lnTo>
                  <a:lnTo>
                    <a:pt x="52" y="59"/>
                  </a:lnTo>
                  <a:lnTo>
                    <a:pt x="44" y="58"/>
                  </a:lnTo>
                  <a:lnTo>
                    <a:pt x="35" y="55"/>
                  </a:lnTo>
                  <a:lnTo>
                    <a:pt x="25" y="50"/>
                  </a:lnTo>
                  <a:lnTo>
                    <a:pt x="16" y="43"/>
                  </a:lnTo>
                  <a:lnTo>
                    <a:pt x="8" y="32"/>
                  </a:lnTo>
                  <a:lnTo>
                    <a:pt x="3" y="19"/>
                  </a:lnTo>
                  <a:lnTo>
                    <a:pt x="0" y="0"/>
                  </a:lnTo>
                  <a:lnTo>
                    <a:pt x="3" y="0"/>
                  </a:lnTo>
                  <a:lnTo>
                    <a:pt x="8" y="0"/>
                  </a:lnTo>
                  <a:lnTo>
                    <a:pt x="16" y="1"/>
                  </a:lnTo>
                  <a:lnTo>
                    <a:pt x="27" y="5"/>
                  </a:lnTo>
                  <a:lnTo>
                    <a:pt x="38" y="10"/>
                  </a:lnTo>
                  <a:lnTo>
                    <a:pt x="48" y="21"/>
                  </a:lnTo>
                  <a:lnTo>
                    <a:pt x="56" y="36"/>
                  </a:lnTo>
                  <a:lnTo>
                    <a:pt x="65" y="56"/>
                  </a:lnTo>
                  <a:lnTo>
                    <a:pt x="65" y="54"/>
                  </a:lnTo>
                  <a:lnTo>
                    <a:pt x="66" y="48"/>
                  </a:lnTo>
                  <a:lnTo>
                    <a:pt x="70" y="39"/>
                  </a:lnTo>
                  <a:lnTo>
                    <a:pt x="77" y="28"/>
                  </a:lnTo>
                  <a:lnTo>
                    <a:pt x="85" y="19"/>
                  </a:lnTo>
                  <a:lnTo>
                    <a:pt x="96" y="9"/>
                  </a:lnTo>
                  <a:lnTo>
                    <a:pt x="110" y="2"/>
                  </a:lnTo>
                  <a:lnTo>
                    <a:pt x="128" y="0"/>
                  </a:lnTo>
                  <a:lnTo>
                    <a:pt x="128" y="2"/>
                  </a:lnTo>
                  <a:lnTo>
                    <a:pt x="127" y="9"/>
                  </a:lnTo>
                  <a:lnTo>
                    <a:pt x="124" y="19"/>
                  </a:lnTo>
                  <a:lnTo>
                    <a:pt x="119" y="31"/>
                  </a:lnTo>
                  <a:lnTo>
                    <a:pt x="112" y="41"/>
                  </a:lnTo>
                  <a:lnTo>
                    <a:pt x="101" y="51"/>
                  </a:lnTo>
                  <a:lnTo>
                    <a:pt x="86" y="58"/>
                  </a:lnTo>
                  <a:lnTo>
                    <a:pt x="67" y="60"/>
                  </a:lnTo>
                  <a:lnTo>
                    <a:pt x="67" y="172"/>
                  </a:lnTo>
                  <a:lnTo>
                    <a:pt x="69" y="170"/>
                  </a:lnTo>
                  <a:lnTo>
                    <a:pt x="70" y="164"/>
                  </a:lnTo>
                  <a:lnTo>
                    <a:pt x="73" y="155"/>
                  </a:lnTo>
                  <a:lnTo>
                    <a:pt x="78" y="145"/>
                  </a:lnTo>
                  <a:lnTo>
                    <a:pt x="86" y="136"/>
                  </a:lnTo>
                  <a:lnTo>
                    <a:pt x="97" y="130"/>
                  </a:lnTo>
                  <a:lnTo>
                    <a:pt x="113" y="128"/>
                  </a:lnTo>
                  <a:lnTo>
                    <a:pt x="113" y="130"/>
                  </a:lnTo>
                  <a:lnTo>
                    <a:pt x="112" y="136"/>
                  </a:lnTo>
                  <a:lnTo>
                    <a:pt x="109" y="144"/>
                  </a:lnTo>
                  <a:lnTo>
                    <a:pt x="105" y="153"/>
                  </a:lnTo>
                  <a:lnTo>
                    <a:pt x="100" y="163"/>
                  </a:lnTo>
                  <a:lnTo>
                    <a:pt x="92" y="172"/>
                  </a:lnTo>
                  <a:lnTo>
                    <a:pt x="82" y="178"/>
                  </a:lnTo>
                  <a:lnTo>
                    <a:pt x="67" y="180"/>
                  </a:lnTo>
                  <a:lnTo>
                    <a:pt x="67" y="292"/>
                  </a:lnTo>
                  <a:lnTo>
                    <a:pt x="61" y="292"/>
                  </a:lnTo>
                  <a:close/>
                </a:path>
              </a:pathLst>
            </a:custGeom>
            <a:solidFill>
              <a:srgbClr val="D7D7D7"/>
            </a:solidFill>
            <a:ln w="0">
              <a:solidFill>
                <a:srgbClr val="D7D7D7"/>
              </a:solidFill>
              <a:prstDash val="solid"/>
              <a:round/>
              <a:headEnd/>
              <a:tailEnd/>
            </a:ln>
          </p:spPr>
          <p:txBody>
            <a:bodyPr/>
            <a:lstStyle/>
            <a:p>
              <a:endParaRPr lang="en-US"/>
            </a:p>
          </p:txBody>
        </p:sp>
        <p:sp>
          <p:nvSpPr>
            <p:cNvPr id="22" name="Freeform 17">
              <a:extLst>
                <a:ext uri="{FF2B5EF4-FFF2-40B4-BE49-F238E27FC236}">
                  <a16:creationId xmlns:a16="http://schemas.microsoft.com/office/drawing/2014/main" id="{2683F5A1-1E4C-E390-325D-C3523E792723}"/>
                </a:ext>
              </a:extLst>
            </p:cNvPr>
            <p:cNvSpPr>
              <a:spLocks/>
            </p:cNvSpPr>
            <p:nvPr/>
          </p:nvSpPr>
          <p:spPr bwMode="gray">
            <a:xfrm>
              <a:off x="2599" y="336"/>
              <a:ext cx="68" cy="254"/>
            </a:xfrm>
            <a:custGeom>
              <a:avLst/>
              <a:gdLst>
                <a:gd name="T0" fmla="*/ 31 w 68"/>
                <a:gd name="T1" fmla="*/ 157 h 257"/>
                <a:gd name="T2" fmla="*/ 23 w 68"/>
                <a:gd name="T3" fmla="*/ 156 h 257"/>
                <a:gd name="T4" fmla="*/ 8 w 68"/>
                <a:gd name="T5" fmla="*/ 148 h 257"/>
                <a:gd name="T6" fmla="*/ 0 w 68"/>
                <a:gd name="T7" fmla="*/ 126 h 257"/>
                <a:gd name="T8" fmla="*/ 7 w 68"/>
                <a:gd name="T9" fmla="*/ 126 h 257"/>
                <a:gd name="T10" fmla="*/ 22 w 68"/>
                <a:gd name="T11" fmla="*/ 132 h 257"/>
                <a:gd name="T12" fmla="*/ 31 w 68"/>
                <a:gd name="T13" fmla="*/ 153 h 257"/>
                <a:gd name="T14" fmla="*/ 29 w 68"/>
                <a:gd name="T15" fmla="*/ 98 h 257"/>
                <a:gd name="T16" fmla="*/ 16 w 68"/>
                <a:gd name="T17" fmla="*/ 94 h 257"/>
                <a:gd name="T18" fmla="*/ 3 w 68"/>
                <a:gd name="T19" fmla="*/ 80 h 257"/>
                <a:gd name="T20" fmla="*/ 3 w 68"/>
                <a:gd name="T21" fmla="*/ 67 h 257"/>
                <a:gd name="T22" fmla="*/ 15 w 68"/>
                <a:gd name="T23" fmla="*/ 71 h 257"/>
                <a:gd name="T24" fmla="*/ 27 w 68"/>
                <a:gd name="T25" fmla="*/ 83 h 257"/>
                <a:gd name="T26" fmla="*/ 31 w 68"/>
                <a:gd name="T27" fmla="*/ 31 h 257"/>
                <a:gd name="T28" fmla="*/ 33 w 68"/>
                <a:gd name="T29" fmla="*/ 23 h 257"/>
                <a:gd name="T30" fmla="*/ 41 w 68"/>
                <a:gd name="T31" fmla="*/ 8 h 257"/>
                <a:gd name="T32" fmla="*/ 62 w 68"/>
                <a:gd name="T33" fmla="*/ 0 h 257"/>
                <a:gd name="T34" fmla="*/ 61 w 68"/>
                <a:gd name="T35" fmla="*/ 8 h 257"/>
                <a:gd name="T36" fmla="*/ 53 w 68"/>
                <a:gd name="T37" fmla="*/ 23 h 257"/>
                <a:gd name="T38" fmla="*/ 35 w 68"/>
                <a:gd name="T39" fmla="*/ 31 h 257"/>
                <a:gd name="T40" fmla="*/ 35 w 68"/>
                <a:gd name="T41" fmla="*/ 72 h 257"/>
                <a:gd name="T42" fmla="*/ 39 w 68"/>
                <a:gd name="T43" fmla="*/ 59 h 257"/>
                <a:gd name="T44" fmla="*/ 54 w 68"/>
                <a:gd name="T45" fmla="*/ 45 h 257"/>
                <a:gd name="T46" fmla="*/ 68 w 68"/>
                <a:gd name="T47" fmla="*/ 45 h 257"/>
                <a:gd name="T48" fmla="*/ 66 w 68"/>
                <a:gd name="T49" fmla="*/ 56 h 257"/>
                <a:gd name="T50" fmla="*/ 58 w 68"/>
                <a:gd name="T51" fmla="*/ 69 h 257"/>
                <a:gd name="T52" fmla="*/ 35 w 68"/>
                <a:gd name="T53" fmla="*/ 79 h 257"/>
                <a:gd name="T54" fmla="*/ 35 w 68"/>
                <a:gd name="T55" fmla="*/ 136 h 257"/>
                <a:gd name="T56" fmla="*/ 38 w 68"/>
                <a:gd name="T57" fmla="*/ 126 h 257"/>
                <a:gd name="T58" fmla="*/ 49 w 68"/>
                <a:gd name="T59" fmla="*/ 119 h 257"/>
                <a:gd name="T60" fmla="*/ 60 w 68"/>
                <a:gd name="T61" fmla="*/ 119 h 257"/>
                <a:gd name="T62" fmla="*/ 58 w 68"/>
                <a:gd name="T63" fmla="*/ 127 h 257"/>
                <a:gd name="T64" fmla="*/ 47 w 68"/>
                <a:gd name="T65" fmla="*/ 137 h 257"/>
                <a:gd name="T66" fmla="*/ 35 w 68"/>
                <a:gd name="T67" fmla="*/ 247 h 25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8" h="257">
                  <a:moveTo>
                    <a:pt x="31" y="257"/>
                  </a:moveTo>
                  <a:lnTo>
                    <a:pt x="31" y="164"/>
                  </a:lnTo>
                  <a:lnTo>
                    <a:pt x="29" y="163"/>
                  </a:lnTo>
                  <a:lnTo>
                    <a:pt x="23" y="163"/>
                  </a:lnTo>
                  <a:lnTo>
                    <a:pt x="16" y="160"/>
                  </a:lnTo>
                  <a:lnTo>
                    <a:pt x="8" y="155"/>
                  </a:lnTo>
                  <a:lnTo>
                    <a:pt x="3" y="145"/>
                  </a:lnTo>
                  <a:lnTo>
                    <a:pt x="0" y="132"/>
                  </a:lnTo>
                  <a:lnTo>
                    <a:pt x="3" y="132"/>
                  </a:lnTo>
                  <a:lnTo>
                    <a:pt x="7" y="132"/>
                  </a:lnTo>
                  <a:lnTo>
                    <a:pt x="15" y="135"/>
                  </a:lnTo>
                  <a:lnTo>
                    <a:pt x="22" y="139"/>
                  </a:lnTo>
                  <a:lnTo>
                    <a:pt x="27" y="147"/>
                  </a:lnTo>
                  <a:lnTo>
                    <a:pt x="31" y="160"/>
                  </a:lnTo>
                  <a:lnTo>
                    <a:pt x="31" y="101"/>
                  </a:lnTo>
                  <a:lnTo>
                    <a:pt x="29" y="101"/>
                  </a:lnTo>
                  <a:lnTo>
                    <a:pt x="23" y="99"/>
                  </a:lnTo>
                  <a:lnTo>
                    <a:pt x="16" y="97"/>
                  </a:lnTo>
                  <a:lnTo>
                    <a:pt x="8" y="91"/>
                  </a:lnTo>
                  <a:lnTo>
                    <a:pt x="3" y="83"/>
                  </a:lnTo>
                  <a:lnTo>
                    <a:pt x="0" y="70"/>
                  </a:lnTo>
                  <a:lnTo>
                    <a:pt x="3" y="70"/>
                  </a:lnTo>
                  <a:lnTo>
                    <a:pt x="7" y="71"/>
                  </a:lnTo>
                  <a:lnTo>
                    <a:pt x="15" y="74"/>
                  </a:lnTo>
                  <a:lnTo>
                    <a:pt x="22" y="78"/>
                  </a:lnTo>
                  <a:lnTo>
                    <a:pt x="27" y="86"/>
                  </a:lnTo>
                  <a:lnTo>
                    <a:pt x="31" y="97"/>
                  </a:lnTo>
                  <a:lnTo>
                    <a:pt x="31" y="31"/>
                  </a:lnTo>
                  <a:lnTo>
                    <a:pt x="31" y="28"/>
                  </a:lnTo>
                  <a:lnTo>
                    <a:pt x="33" y="23"/>
                  </a:lnTo>
                  <a:lnTo>
                    <a:pt x="35" y="15"/>
                  </a:lnTo>
                  <a:lnTo>
                    <a:pt x="41" y="8"/>
                  </a:lnTo>
                  <a:lnTo>
                    <a:pt x="50" y="2"/>
                  </a:lnTo>
                  <a:lnTo>
                    <a:pt x="62" y="0"/>
                  </a:lnTo>
                  <a:lnTo>
                    <a:pt x="62" y="2"/>
                  </a:lnTo>
                  <a:lnTo>
                    <a:pt x="61" y="8"/>
                  </a:lnTo>
                  <a:lnTo>
                    <a:pt x="58" y="15"/>
                  </a:lnTo>
                  <a:lnTo>
                    <a:pt x="53" y="23"/>
                  </a:lnTo>
                  <a:lnTo>
                    <a:pt x="46" y="28"/>
                  </a:lnTo>
                  <a:lnTo>
                    <a:pt x="35" y="31"/>
                  </a:lnTo>
                  <a:lnTo>
                    <a:pt x="35" y="78"/>
                  </a:lnTo>
                  <a:lnTo>
                    <a:pt x="35" y="75"/>
                  </a:lnTo>
                  <a:lnTo>
                    <a:pt x="37" y="70"/>
                  </a:lnTo>
                  <a:lnTo>
                    <a:pt x="39" y="62"/>
                  </a:lnTo>
                  <a:lnTo>
                    <a:pt x="45" y="55"/>
                  </a:lnTo>
                  <a:lnTo>
                    <a:pt x="54" y="48"/>
                  </a:lnTo>
                  <a:lnTo>
                    <a:pt x="66" y="47"/>
                  </a:lnTo>
                  <a:lnTo>
                    <a:pt x="68" y="48"/>
                  </a:lnTo>
                  <a:lnTo>
                    <a:pt x="68" y="52"/>
                  </a:lnTo>
                  <a:lnTo>
                    <a:pt x="66" y="59"/>
                  </a:lnTo>
                  <a:lnTo>
                    <a:pt x="64" y="66"/>
                  </a:lnTo>
                  <a:lnTo>
                    <a:pt x="58" y="72"/>
                  </a:lnTo>
                  <a:lnTo>
                    <a:pt x="50" y="78"/>
                  </a:lnTo>
                  <a:lnTo>
                    <a:pt x="35" y="82"/>
                  </a:lnTo>
                  <a:lnTo>
                    <a:pt x="35" y="144"/>
                  </a:lnTo>
                  <a:lnTo>
                    <a:pt x="35" y="143"/>
                  </a:lnTo>
                  <a:lnTo>
                    <a:pt x="37" y="139"/>
                  </a:lnTo>
                  <a:lnTo>
                    <a:pt x="38" y="132"/>
                  </a:lnTo>
                  <a:lnTo>
                    <a:pt x="42" y="126"/>
                  </a:lnTo>
                  <a:lnTo>
                    <a:pt x="49" y="122"/>
                  </a:lnTo>
                  <a:lnTo>
                    <a:pt x="58" y="121"/>
                  </a:lnTo>
                  <a:lnTo>
                    <a:pt x="60" y="122"/>
                  </a:lnTo>
                  <a:lnTo>
                    <a:pt x="60" y="126"/>
                  </a:lnTo>
                  <a:lnTo>
                    <a:pt x="58" y="133"/>
                  </a:lnTo>
                  <a:lnTo>
                    <a:pt x="56" y="139"/>
                  </a:lnTo>
                  <a:lnTo>
                    <a:pt x="47" y="144"/>
                  </a:lnTo>
                  <a:lnTo>
                    <a:pt x="35" y="148"/>
                  </a:lnTo>
                  <a:lnTo>
                    <a:pt x="35" y="257"/>
                  </a:lnTo>
                  <a:lnTo>
                    <a:pt x="31" y="257"/>
                  </a:lnTo>
                  <a:close/>
                </a:path>
              </a:pathLst>
            </a:custGeom>
            <a:solidFill>
              <a:srgbClr val="D7D7D7"/>
            </a:solidFill>
            <a:ln w="0">
              <a:solidFill>
                <a:srgbClr val="D7D7D7"/>
              </a:solidFill>
              <a:prstDash val="solid"/>
              <a:round/>
              <a:headEnd/>
              <a:tailEnd/>
            </a:ln>
          </p:spPr>
          <p:txBody>
            <a:bodyPr/>
            <a:lstStyle/>
            <a:p>
              <a:endParaRPr lang="en-US"/>
            </a:p>
          </p:txBody>
        </p:sp>
        <p:sp>
          <p:nvSpPr>
            <p:cNvPr id="23" name="Freeform 18">
              <a:extLst>
                <a:ext uri="{FF2B5EF4-FFF2-40B4-BE49-F238E27FC236}">
                  <a16:creationId xmlns:a16="http://schemas.microsoft.com/office/drawing/2014/main" id="{19A31042-D441-EBAC-021E-3AC06A54441A}"/>
                </a:ext>
              </a:extLst>
            </p:cNvPr>
            <p:cNvSpPr>
              <a:spLocks/>
            </p:cNvSpPr>
            <p:nvPr/>
          </p:nvSpPr>
          <p:spPr bwMode="gray">
            <a:xfrm>
              <a:off x="1674" y="167"/>
              <a:ext cx="111" cy="425"/>
            </a:xfrm>
            <a:custGeom>
              <a:avLst/>
              <a:gdLst>
                <a:gd name="T0" fmla="*/ 52 w 111"/>
                <a:gd name="T1" fmla="*/ 272 h 425"/>
                <a:gd name="T2" fmla="*/ 44 w 111"/>
                <a:gd name="T3" fmla="*/ 270 h 425"/>
                <a:gd name="T4" fmla="*/ 26 w 111"/>
                <a:gd name="T5" fmla="*/ 265 h 425"/>
                <a:gd name="T6" fmla="*/ 8 w 111"/>
                <a:gd name="T7" fmla="*/ 249 h 425"/>
                <a:gd name="T8" fmla="*/ 0 w 111"/>
                <a:gd name="T9" fmla="*/ 219 h 425"/>
                <a:gd name="T10" fmla="*/ 8 w 111"/>
                <a:gd name="T11" fmla="*/ 219 h 425"/>
                <a:gd name="T12" fmla="*/ 25 w 111"/>
                <a:gd name="T13" fmla="*/ 223 h 425"/>
                <a:gd name="T14" fmla="*/ 41 w 111"/>
                <a:gd name="T15" fmla="*/ 235 h 425"/>
                <a:gd name="T16" fmla="*/ 52 w 111"/>
                <a:gd name="T17" fmla="*/ 265 h 425"/>
                <a:gd name="T18" fmla="*/ 50 w 111"/>
                <a:gd name="T19" fmla="*/ 168 h 425"/>
                <a:gd name="T20" fmla="*/ 35 w 111"/>
                <a:gd name="T21" fmla="*/ 165 h 425"/>
                <a:gd name="T22" fmla="*/ 17 w 111"/>
                <a:gd name="T23" fmla="*/ 156 h 425"/>
                <a:gd name="T24" fmla="*/ 3 w 111"/>
                <a:gd name="T25" fmla="*/ 134 h 425"/>
                <a:gd name="T26" fmla="*/ 3 w 111"/>
                <a:gd name="T27" fmla="*/ 116 h 425"/>
                <a:gd name="T28" fmla="*/ 19 w 111"/>
                <a:gd name="T29" fmla="*/ 120 h 425"/>
                <a:gd name="T30" fmla="*/ 39 w 111"/>
                <a:gd name="T31" fmla="*/ 133 h 425"/>
                <a:gd name="T32" fmla="*/ 52 w 111"/>
                <a:gd name="T33" fmla="*/ 161 h 425"/>
                <a:gd name="T34" fmla="*/ 53 w 111"/>
                <a:gd name="T35" fmla="*/ 50 h 425"/>
                <a:gd name="T36" fmla="*/ 54 w 111"/>
                <a:gd name="T37" fmla="*/ 36 h 425"/>
                <a:gd name="T38" fmla="*/ 65 w 111"/>
                <a:gd name="T39" fmla="*/ 17 h 425"/>
                <a:gd name="T40" fmla="*/ 87 w 111"/>
                <a:gd name="T41" fmla="*/ 3 h 425"/>
                <a:gd name="T42" fmla="*/ 103 w 111"/>
                <a:gd name="T43" fmla="*/ 3 h 425"/>
                <a:gd name="T44" fmla="*/ 99 w 111"/>
                <a:gd name="T45" fmla="*/ 21 h 425"/>
                <a:gd name="T46" fmla="*/ 84 w 111"/>
                <a:gd name="T47" fmla="*/ 42 h 425"/>
                <a:gd name="T48" fmla="*/ 58 w 111"/>
                <a:gd name="T49" fmla="*/ 52 h 425"/>
                <a:gd name="T50" fmla="*/ 58 w 111"/>
                <a:gd name="T51" fmla="*/ 127 h 425"/>
                <a:gd name="T52" fmla="*/ 61 w 111"/>
                <a:gd name="T53" fmla="*/ 112 h 425"/>
                <a:gd name="T54" fmla="*/ 72 w 111"/>
                <a:gd name="T55" fmla="*/ 94 h 425"/>
                <a:gd name="T56" fmla="*/ 93 w 111"/>
                <a:gd name="T57" fmla="*/ 80 h 425"/>
                <a:gd name="T58" fmla="*/ 111 w 111"/>
                <a:gd name="T59" fmla="*/ 80 h 425"/>
                <a:gd name="T60" fmla="*/ 111 w 111"/>
                <a:gd name="T61" fmla="*/ 91 h 425"/>
                <a:gd name="T62" fmla="*/ 107 w 111"/>
                <a:gd name="T63" fmla="*/ 108 h 425"/>
                <a:gd name="T64" fmla="*/ 91 w 111"/>
                <a:gd name="T65" fmla="*/ 126 h 425"/>
                <a:gd name="T66" fmla="*/ 58 w 111"/>
                <a:gd name="T67" fmla="*/ 135 h 425"/>
                <a:gd name="T68" fmla="*/ 58 w 111"/>
                <a:gd name="T69" fmla="*/ 236 h 425"/>
                <a:gd name="T70" fmla="*/ 61 w 111"/>
                <a:gd name="T71" fmla="*/ 223 h 425"/>
                <a:gd name="T72" fmla="*/ 73 w 111"/>
                <a:gd name="T73" fmla="*/ 208 h 425"/>
                <a:gd name="T74" fmla="*/ 97 w 111"/>
                <a:gd name="T75" fmla="*/ 200 h 425"/>
                <a:gd name="T76" fmla="*/ 99 w 111"/>
                <a:gd name="T77" fmla="*/ 207 h 425"/>
                <a:gd name="T78" fmla="*/ 97 w 111"/>
                <a:gd name="T79" fmla="*/ 220 h 425"/>
                <a:gd name="T80" fmla="*/ 87 w 111"/>
                <a:gd name="T81" fmla="*/ 235 h 425"/>
                <a:gd name="T82" fmla="*/ 58 w 111"/>
                <a:gd name="T83" fmla="*/ 245 h 425"/>
                <a:gd name="T84" fmla="*/ 52 w 111"/>
                <a:gd name="T85" fmla="*/ 425 h 42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11" h="425">
                  <a:moveTo>
                    <a:pt x="52" y="425"/>
                  </a:moveTo>
                  <a:lnTo>
                    <a:pt x="52" y="272"/>
                  </a:lnTo>
                  <a:lnTo>
                    <a:pt x="50" y="270"/>
                  </a:lnTo>
                  <a:lnTo>
                    <a:pt x="44" y="270"/>
                  </a:lnTo>
                  <a:lnTo>
                    <a:pt x="35" y="269"/>
                  </a:lnTo>
                  <a:lnTo>
                    <a:pt x="26" y="265"/>
                  </a:lnTo>
                  <a:lnTo>
                    <a:pt x="17" y="258"/>
                  </a:lnTo>
                  <a:lnTo>
                    <a:pt x="8" y="249"/>
                  </a:lnTo>
                  <a:lnTo>
                    <a:pt x="3" y="236"/>
                  </a:lnTo>
                  <a:lnTo>
                    <a:pt x="0" y="219"/>
                  </a:lnTo>
                  <a:lnTo>
                    <a:pt x="3" y="219"/>
                  </a:lnTo>
                  <a:lnTo>
                    <a:pt x="8" y="219"/>
                  </a:lnTo>
                  <a:lnTo>
                    <a:pt x="15" y="220"/>
                  </a:lnTo>
                  <a:lnTo>
                    <a:pt x="25" y="223"/>
                  </a:lnTo>
                  <a:lnTo>
                    <a:pt x="33" y="227"/>
                  </a:lnTo>
                  <a:lnTo>
                    <a:pt x="41" y="235"/>
                  </a:lnTo>
                  <a:lnTo>
                    <a:pt x="48" y="247"/>
                  </a:lnTo>
                  <a:lnTo>
                    <a:pt x="52" y="265"/>
                  </a:lnTo>
                  <a:lnTo>
                    <a:pt x="52" y="168"/>
                  </a:lnTo>
                  <a:lnTo>
                    <a:pt x="50" y="168"/>
                  </a:lnTo>
                  <a:lnTo>
                    <a:pt x="44" y="168"/>
                  </a:lnTo>
                  <a:lnTo>
                    <a:pt x="35" y="165"/>
                  </a:lnTo>
                  <a:lnTo>
                    <a:pt x="26" y="161"/>
                  </a:lnTo>
                  <a:lnTo>
                    <a:pt x="17" y="156"/>
                  </a:lnTo>
                  <a:lnTo>
                    <a:pt x="8" y="146"/>
                  </a:lnTo>
                  <a:lnTo>
                    <a:pt x="3" y="134"/>
                  </a:lnTo>
                  <a:lnTo>
                    <a:pt x="0" y="116"/>
                  </a:lnTo>
                  <a:lnTo>
                    <a:pt x="3" y="116"/>
                  </a:lnTo>
                  <a:lnTo>
                    <a:pt x="10" y="118"/>
                  </a:lnTo>
                  <a:lnTo>
                    <a:pt x="19" y="120"/>
                  </a:lnTo>
                  <a:lnTo>
                    <a:pt x="29" y="125"/>
                  </a:lnTo>
                  <a:lnTo>
                    <a:pt x="39" y="133"/>
                  </a:lnTo>
                  <a:lnTo>
                    <a:pt x="48" y="145"/>
                  </a:lnTo>
                  <a:lnTo>
                    <a:pt x="52" y="161"/>
                  </a:lnTo>
                  <a:lnTo>
                    <a:pt x="52" y="52"/>
                  </a:lnTo>
                  <a:lnTo>
                    <a:pt x="53" y="50"/>
                  </a:lnTo>
                  <a:lnTo>
                    <a:pt x="53" y="44"/>
                  </a:lnTo>
                  <a:lnTo>
                    <a:pt x="54" y="36"/>
                  </a:lnTo>
                  <a:lnTo>
                    <a:pt x="58" y="26"/>
                  </a:lnTo>
                  <a:lnTo>
                    <a:pt x="65" y="17"/>
                  </a:lnTo>
                  <a:lnTo>
                    <a:pt x="75" y="9"/>
                  </a:lnTo>
                  <a:lnTo>
                    <a:pt x="87" y="3"/>
                  </a:lnTo>
                  <a:lnTo>
                    <a:pt x="104" y="0"/>
                  </a:lnTo>
                  <a:lnTo>
                    <a:pt x="103" y="3"/>
                  </a:lnTo>
                  <a:lnTo>
                    <a:pt x="102" y="11"/>
                  </a:lnTo>
                  <a:lnTo>
                    <a:pt x="99" y="21"/>
                  </a:lnTo>
                  <a:lnTo>
                    <a:pt x="92" y="32"/>
                  </a:lnTo>
                  <a:lnTo>
                    <a:pt x="84" y="42"/>
                  </a:lnTo>
                  <a:lnTo>
                    <a:pt x="73" y="49"/>
                  </a:lnTo>
                  <a:lnTo>
                    <a:pt x="58" y="52"/>
                  </a:lnTo>
                  <a:lnTo>
                    <a:pt x="58" y="130"/>
                  </a:lnTo>
                  <a:lnTo>
                    <a:pt x="58" y="127"/>
                  </a:lnTo>
                  <a:lnTo>
                    <a:pt x="60" y="122"/>
                  </a:lnTo>
                  <a:lnTo>
                    <a:pt x="61" y="112"/>
                  </a:lnTo>
                  <a:lnTo>
                    <a:pt x="65" y="103"/>
                  </a:lnTo>
                  <a:lnTo>
                    <a:pt x="72" y="94"/>
                  </a:lnTo>
                  <a:lnTo>
                    <a:pt x="80" y="85"/>
                  </a:lnTo>
                  <a:lnTo>
                    <a:pt x="93" y="80"/>
                  </a:lnTo>
                  <a:lnTo>
                    <a:pt x="110" y="77"/>
                  </a:lnTo>
                  <a:lnTo>
                    <a:pt x="111" y="80"/>
                  </a:lnTo>
                  <a:lnTo>
                    <a:pt x="111" y="84"/>
                  </a:lnTo>
                  <a:lnTo>
                    <a:pt x="111" y="91"/>
                  </a:lnTo>
                  <a:lnTo>
                    <a:pt x="110" y="100"/>
                  </a:lnTo>
                  <a:lnTo>
                    <a:pt x="107" y="108"/>
                  </a:lnTo>
                  <a:lnTo>
                    <a:pt x="100" y="118"/>
                  </a:lnTo>
                  <a:lnTo>
                    <a:pt x="91" y="126"/>
                  </a:lnTo>
                  <a:lnTo>
                    <a:pt x="77" y="133"/>
                  </a:lnTo>
                  <a:lnTo>
                    <a:pt x="58" y="135"/>
                  </a:lnTo>
                  <a:lnTo>
                    <a:pt x="58" y="239"/>
                  </a:lnTo>
                  <a:lnTo>
                    <a:pt x="58" y="236"/>
                  </a:lnTo>
                  <a:lnTo>
                    <a:pt x="60" y="231"/>
                  </a:lnTo>
                  <a:lnTo>
                    <a:pt x="61" y="223"/>
                  </a:lnTo>
                  <a:lnTo>
                    <a:pt x="66" y="215"/>
                  </a:lnTo>
                  <a:lnTo>
                    <a:pt x="73" y="208"/>
                  </a:lnTo>
                  <a:lnTo>
                    <a:pt x="83" y="203"/>
                  </a:lnTo>
                  <a:lnTo>
                    <a:pt x="97" y="200"/>
                  </a:lnTo>
                  <a:lnTo>
                    <a:pt x="97" y="201"/>
                  </a:lnTo>
                  <a:lnTo>
                    <a:pt x="99" y="207"/>
                  </a:lnTo>
                  <a:lnTo>
                    <a:pt x="99" y="212"/>
                  </a:lnTo>
                  <a:lnTo>
                    <a:pt x="97" y="220"/>
                  </a:lnTo>
                  <a:lnTo>
                    <a:pt x="93" y="228"/>
                  </a:lnTo>
                  <a:lnTo>
                    <a:pt x="87" y="235"/>
                  </a:lnTo>
                  <a:lnTo>
                    <a:pt x="75" y="242"/>
                  </a:lnTo>
                  <a:lnTo>
                    <a:pt x="58" y="245"/>
                  </a:lnTo>
                  <a:lnTo>
                    <a:pt x="58" y="425"/>
                  </a:lnTo>
                  <a:lnTo>
                    <a:pt x="52" y="425"/>
                  </a:lnTo>
                  <a:close/>
                </a:path>
              </a:pathLst>
            </a:custGeom>
            <a:solidFill>
              <a:srgbClr val="D7D7D7"/>
            </a:solidFill>
            <a:ln w="0">
              <a:solidFill>
                <a:srgbClr val="D7D7D7"/>
              </a:solidFill>
              <a:prstDash val="solid"/>
              <a:round/>
              <a:headEnd/>
              <a:tailEnd/>
            </a:ln>
          </p:spPr>
          <p:txBody>
            <a:bodyPr/>
            <a:lstStyle/>
            <a:p>
              <a:endParaRPr lang="en-US"/>
            </a:p>
          </p:txBody>
        </p:sp>
        <p:sp>
          <p:nvSpPr>
            <p:cNvPr id="24" name="Freeform 19">
              <a:extLst>
                <a:ext uri="{FF2B5EF4-FFF2-40B4-BE49-F238E27FC236}">
                  <a16:creationId xmlns:a16="http://schemas.microsoft.com/office/drawing/2014/main" id="{D106F24A-67D7-D043-FCBC-5D9BEC27D2CD}"/>
                </a:ext>
              </a:extLst>
            </p:cNvPr>
            <p:cNvSpPr>
              <a:spLocks/>
            </p:cNvSpPr>
            <p:nvPr/>
          </p:nvSpPr>
          <p:spPr bwMode="gray">
            <a:xfrm>
              <a:off x="2066" y="366"/>
              <a:ext cx="100" cy="229"/>
            </a:xfrm>
            <a:custGeom>
              <a:avLst/>
              <a:gdLst>
                <a:gd name="T0" fmla="*/ 52 w 100"/>
                <a:gd name="T1" fmla="*/ 179 h 228"/>
                <a:gd name="T2" fmla="*/ 59 w 100"/>
                <a:gd name="T3" fmla="*/ 179 h 228"/>
                <a:gd name="T4" fmla="*/ 74 w 100"/>
                <a:gd name="T5" fmla="*/ 172 h 228"/>
                <a:gd name="T6" fmla="*/ 86 w 100"/>
                <a:gd name="T7" fmla="*/ 157 h 228"/>
                <a:gd name="T8" fmla="*/ 86 w 100"/>
                <a:gd name="T9" fmla="*/ 144 h 228"/>
                <a:gd name="T10" fmla="*/ 74 w 100"/>
                <a:gd name="T11" fmla="*/ 146 h 228"/>
                <a:gd name="T12" fmla="*/ 58 w 100"/>
                <a:gd name="T13" fmla="*/ 161 h 228"/>
                <a:gd name="T14" fmla="*/ 52 w 100"/>
                <a:gd name="T15" fmla="*/ 121 h 228"/>
                <a:gd name="T16" fmla="*/ 61 w 100"/>
                <a:gd name="T17" fmla="*/ 119 h 228"/>
                <a:gd name="T18" fmla="*/ 78 w 100"/>
                <a:gd name="T19" fmla="*/ 110 h 228"/>
                <a:gd name="T20" fmla="*/ 92 w 100"/>
                <a:gd name="T21" fmla="*/ 92 h 228"/>
                <a:gd name="T22" fmla="*/ 92 w 100"/>
                <a:gd name="T23" fmla="*/ 77 h 228"/>
                <a:gd name="T24" fmla="*/ 81 w 100"/>
                <a:gd name="T25" fmla="*/ 79 h 228"/>
                <a:gd name="T26" fmla="*/ 65 w 100"/>
                <a:gd name="T27" fmla="*/ 88 h 228"/>
                <a:gd name="T28" fmla="*/ 52 w 100"/>
                <a:gd name="T29" fmla="*/ 118 h 228"/>
                <a:gd name="T30" fmla="*/ 55 w 100"/>
                <a:gd name="T31" fmla="*/ 48 h 228"/>
                <a:gd name="T32" fmla="*/ 67 w 100"/>
                <a:gd name="T33" fmla="*/ 45 h 228"/>
                <a:gd name="T34" fmla="*/ 85 w 100"/>
                <a:gd name="T35" fmla="*/ 37 h 228"/>
                <a:gd name="T36" fmla="*/ 97 w 100"/>
                <a:gd name="T37" fmla="*/ 17 h 228"/>
                <a:gd name="T38" fmla="*/ 97 w 100"/>
                <a:gd name="T39" fmla="*/ 0 h 228"/>
                <a:gd name="T40" fmla="*/ 83 w 100"/>
                <a:gd name="T41" fmla="*/ 3 h 228"/>
                <a:gd name="T42" fmla="*/ 65 w 100"/>
                <a:gd name="T43" fmla="*/ 14 h 228"/>
                <a:gd name="T44" fmla="*/ 50 w 100"/>
                <a:gd name="T45" fmla="*/ 45 h 228"/>
                <a:gd name="T46" fmla="*/ 47 w 100"/>
                <a:gd name="T47" fmla="*/ 35 h 228"/>
                <a:gd name="T48" fmla="*/ 38 w 100"/>
                <a:gd name="T49" fmla="*/ 18 h 228"/>
                <a:gd name="T50" fmla="*/ 16 w 100"/>
                <a:gd name="T51" fmla="*/ 3 h 228"/>
                <a:gd name="T52" fmla="*/ 1 w 100"/>
                <a:gd name="T53" fmla="*/ 3 h 228"/>
                <a:gd name="T54" fmla="*/ 5 w 100"/>
                <a:gd name="T55" fmla="*/ 19 h 228"/>
                <a:gd name="T56" fmla="*/ 19 w 100"/>
                <a:gd name="T57" fmla="*/ 38 h 228"/>
                <a:gd name="T58" fmla="*/ 47 w 100"/>
                <a:gd name="T59" fmla="*/ 48 h 228"/>
                <a:gd name="T60" fmla="*/ 47 w 100"/>
                <a:gd name="T61" fmla="*/ 135 h 228"/>
                <a:gd name="T62" fmla="*/ 42 w 100"/>
                <a:gd name="T63" fmla="*/ 121 h 228"/>
                <a:gd name="T64" fmla="*/ 25 w 100"/>
                <a:gd name="T65" fmla="*/ 103 h 228"/>
                <a:gd name="T66" fmla="*/ 12 w 100"/>
                <a:gd name="T67" fmla="*/ 103 h 228"/>
                <a:gd name="T68" fmla="*/ 16 w 100"/>
                <a:gd name="T69" fmla="*/ 119 h 228"/>
                <a:gd name="T70" fmla="*/ 25 w 100"/>
                <a:gd name="T71" fmla="*/ 135 h 228"/>
                <a:gd name="T72" fmla="*/ 47 w 100"/>
                <a:gd name="T73" fmla="*/ 144 h 228"/>
                <a:gd name="T74" fmla="*/ 52 w 100"/>
                <a:gd name="T75" fmla="*/ 231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228">
                  <a:moveTo>
                    <a:pt x="52" y="228"/>
                  </a:moveTo>
                  <a:lnTo>
                    <a:pt x="52" y="176"/>
                  </a:lnTo>
                  <a:lnTo>
                    <a:pt x="55" y="176"/>
                  </a:lnTo>
                  <a:lnTo>
                    <a:pt x="59" y="176"/>
                  </a:lnTo>
                  <a:lnTo>
                    <a:pt x="67" y="173"/>
                  </a:lnTo>
                  <a:lnTo>
                    <a:pt x="74" y="169"/>
                  </a:lnTo>
                  <a:lnTo>
                    <a:pt x="81" y="163"/>
                  </a:lnTo>
                  <a:lnTo>
                    <a:pt x="86" y="154"/>
                  </a:lnTo>
                  <a:lnTo>
                    <a:pt x="88" y="141"/>
                  </a:lnTo>
                  <a:lnTo>
                    <a:pt x="86" y="141"/>
                  </a:lnTo>
                  <a:lnTo>
                    <a:pt x="81" y="142"/>
                  </a:lnTo>
                  <a:lnTo>
                    <a:pt x="74" y="143"/>
                  </a:lnTo>
                  <a:lnTo>
                    <a:pt x="66" y="149"/>
                  </a:lnTo>
                  <a:lnTo>
                    <a:pt x="58" y="158"/>
                  </a:lnTo>
                  <a:lnTo>
                    <a:pt x="52" y="173"/>
                  </a:lnTo>
                  <a:lnTo>
                    <a:pt x="52" y="118"/>
                  </a:lnTo>
                  <a:lnTo>
                    <a:pt x="55" y="118"/>
                  </a:lnTo>
                  <a:lnTo>
                    <a:pt x="61" y="116"/>
                  </a:lnTo>
                  <a:lnTo>
                    <a:pt x="69" y="115"/>
                  </a:lnTo>
                  <a:lnTo>
                    <a:pt x="78" y="110"/>
                  </a:lnTo>
                  <a:lnTo>
                    <a:pt x="86" y="103"/>
                  </a:lnTo>
                  <a:lnTo>
                    <a:pt x="92" y="92"/>
                  </a:lnTo>
                  <a:lnTo>
                    <a:pt x="94" y="77"/>
                  </a:lnTo>
                  <a:lnTo>
                    <a:pt x="92" y="77"/>
                  </a:lnTo>
                  <a:lnTo>
                    <a:pt x="88" y="77"/>
                  </a:lnTo>
                  <a:lnTo>
                    <a:pt x="81" y="79"/>
                  </a:lnTo>
                  <a:lnTo>
                    <a:pt x="73" y="81"/>
                  </a:lnTo>
                  <a:lnTo>
                    <a:pt x="65" y="88"/>
                  </a:lnTo>
                  <a:lnTo>
                    <a:pt x="58" y="99"/>
                  </a:lnTo>
                  <a:lnTo>
                    <a:pt x="52" y="115"/>
                  </a:lnTo>
                  <a:lnTo>
                    <a:pt x="52" y="48"/>
                  </a:lnTo>
                  <a:lnTo>
                    <a:pt x="55" y="48"/>
                  </a:lnTo>
                  <a:lnTo>
                    <a:pt x="61" y="48"/>
                  </a:lnTo>
                  <a:lnTo>
                    <a:pt x="67" y="45"/>
                  </a:lnTo>
                  <a:lnTo>
                    <a:pt x="77" y="42"/>
                  </a:lnTo>
                  <a:lnTo>
                    <a:pt x="85" y="37"/>
                  </a:lnTo>
                  <a:lnTo>
                    <a:pt x="92" y="27"/>
                  </a:lnTo>
                  <a:lnTo>
                    <a:pt x="97" y="17"/>
                  </a:lnTo>
                  <a:lnTo>
                    <a:pt x="100" y="0"/>
                  </a:lnTo>
                  <a:lnTo>
                    <a:pt x="97" y="0"/>
                  </a:lnTo>
                  <a:lnTo>
                    <a:pt x="92" y="0"/>
                  </a:lnTo>
                  <a:lnTo>
                    <a:pt x="83" y="3"/>
                  </a:lnTo>
                  <a:lnTo>
                    <a:pt x="74" y="7"/>
                  </a:lnTo>
                  <a:lnTo>
                    <a:pt x="65" y="14"/>
                  </a:lnTo>
                  <a:lnTo>
                    <a:pt x="56" y="27"/>
                  </a:lnTo>
                  <a:lnTo>
                    <a:pt x="50" y="45"/>
                  </a:lnTo>
                  <a:lnTo>
                    <a:pt x="50" y="42"/>
                  </a:lnTo>
                  <a:lnTo>
                    <a:pt x="47" y="35"/>
                  </a:lnTo>
                  <a:lnTo>
                    <a:pt x="43" y="27"/>
                  </a:lnTo>
                  <a:lnTo>
                    <a:pt x="38" y="18"/>
                  </a:lnTo>
                  <a:lnTo>
                    <a:pt x="28" y="10"/>
                  </a:lnTo>
                  <a:lnTo>
                    <a:pt x="16" y="3"/>
                  </a:lnTo>
                  <a:lnTo>
                    <a:pt x="0" y="0"/>
                  </a:lnTo>
                  <a:lnTo>
                    <a:pt x="1" y="3"/>
                  </a:lnTo>
                  <a:lnTo>
                    <a:pt x="3" y="10"/>
                  </a:lnTo>
                  <a:lnTo>
                    <a:pt x="5" y="19"/>
                  </a:lnTo>
                  <a:lnTo>
                    <a:pt x="11" y="29"/>
                  </a:lnTo>
                  <a:lnTo>
                    <a:pt x="19" y="38"/>
                  </a:lnTo>
                  <a:lnTo>
                    <a:pt x="31" y="45"/>
                  </a:lnTo>
                  <a:lnTo>
                    <a:pt x="47" y="48"/>
                  </a:lnTo>
                  <a:lnTo>
                    <a:pt x="47" y="135"/>
                  </a:lnTo>
                  <a:lnTo>
                    <a:pt x="47" y="132"/>
                  </a:lnTo>
                  <a:lnTo>
                    <a:pt x="46" y="126"/>
                  </a:lnTo>
                  <a:lnTo>
                    <a:pt x="42" y="118"/>
                  </a:lnTo>
                  <a:lnTo>
                    <a:pt x="35" y="110"/>
                  </a:lnTo>
                  <a:lnTo>
                    <a:pt x="25" y="103"/>
                  </a:lnTo>
                  <a:lnTo>
                    <a:pt x="12" y="100"/>
                  </a:lnTo>
                  <a:lnTo>
                    <a:pt x="12" y="103"/>
                  </a:lnTo>
                  <a:lnTo>
                    <a:pt x="13" y="108"/>
                  </a:lnTo>
                  <a:lnTo>
                    <a:pt x="16" y="116"/>
                  </a:lnTo>
                  <a:lnTo>
                    <a:pt x="20" y="124"/>
                  </a:lnTo>
                  <a:lnTo>
                    <a:pt x="25" y="132"/>
                  </a:lnTo>
                  <a:lnTo>
                    <a:pt x="35" y="139"/>
                  </a:lnTo>
                  <a:lnTo>
                    <a:pt x="47" y="141"/>
                  </a:lnTo>
                  <a:lnTo>
                    <a:pt x="47" y="228"/>
                  </a:lnTo>
                  <a:lnTo>
                    <a:pt x="52" y="228"/>
                  </a:lnTo>
                  <a:close/>
                </a:path>
              </a:pathLst>
            </a:custGeom>
            <a:solidFill>
              <a:srgbClr val="D7D7D7"/>
            </a:solidFill>
            <a:ln w="0">
              <a:solidFill>
                <a:srgbClr val="D7D7D7"/>
              </a:solidFill>
              <a:prstDash val="solid"/>
              <a:round/>
              <a:headEnd/>
              <a:tailEnd/>
            </a:ln>
          </p:spPr>
          <p:txBody>
            <a:bodyPr/>
            <a:lstStyle/>
            <a:p>
              <a:endParaRPr lang="en-US"/>
            </a:p>
          </p:txBody>
        </p:sp>
        <p:sp>
          <p:nvSpPr>
            <p:cNvPr id="25" name="Freeform 20">
              <a:extLst>
                <a:ext uri="{FF2B5EF4-FFF2-40B4-BE49-F238E27FC236}">
                  <a16:creationId xmlns:a16="http://schemas.microsoft.com/office/drawing/2014/main" id="{2A651900-C1A5-5C61-FAC3-9B507C88E99B}"/>
                </a:ext>
              </a:extLst>
            </p:cNvPr>
            <p:cNvSpPr>
              <a:spLocks/>
            </p:cNvSpPr>
            <p:nvPr/>
          </p:nvSpPr>
          <p:spPr bwMode="gray">
            <a:xfrm>
              <a:off x="2922" y="366"/>
              <a:ext cx="100" cy="229"/>
            </a:xfrm>
            <a:custGeom>
              <a:avLst/>
              <a:gdLst>
                <a:gd name="T0" fmla="*/ 53 w 100"/>
                <a:gd name="T1" fmla="*/ 179 h 228"/>
                <a:gd name="T2" fmla="*/ 60 w 100"/>
                <a:gd name="T3" fmla="*/ 179 h 228"/>
                <a:gd name="T4" fmla="*/ 74 w 100"/>
                <a:gd name="T5" fmla="*/ 172 h 228"/>
                <a:gd name="T6" fmla="*/ 87 w 100"/>
                <a:gd name="T7" fmla="*/ 157 h 228"/>
                <a:gd name="T8" fmla="*/ 87 w 100"/>
                <a:gd name="T9" fmla="*/ 144 h 228"/>
                <a:gd name="T10" fmla="*/ 74 w 100"/>
                <a:gd name="T11" fmla="*/ 146 h 228"/>
                <a:gd name="T12" fmla="*/ 60 w 100"/>
                <a:gd name="T13" fmla="*/ 161 h 228"/>
                <a:gd name="T14" fmla="*/ 53 w 100"/>
                <a:gd name="T15" fmla="*/ 121 h 228"/>
                <a:gd name="T16" fmla="*/ 61 w 100"/>
                <a:gd name="T17" fmla="*/ 119 h 228"/>
                <a:gd name="T18" fmla="*/ 78 w 100"/>
                <a:gd name="T19" fmla="*/ 110 h 228"/>
                <a:gd name="T20" fmla="*/ 92 w 100"/>
                <a:gd name="T21" fmla="*/ 92 h 228"/>
                <a:gd name="T22" fmla="*/ 92 w 100"/>
                <a:gd name="T23" fmla="*/ 77 h 228"/>
                <a:gd name="T24" fmla="*/ 81 w 100"/>
                <a:gd name="T25" fmla="*/ 79 h 228"/>
                <a:gd name="T26" fmla="*/ 65 w 100"/>
                <a:gd name="T27" fmla="*/ 88 h 228"/>
                <a:gd name="T28" fmla="*/ 53 w 100"/>
                <a:gd name="T29" fmla="*/ 118 h 228"/>
                <a:gd name="T30" fmla="*/ 56 w 100"/>
                <a:gd name="T31" fmla="*/ 48 h 228"/>
                <a:gd name="T32" fmla="*/ 68 w 100"/>
                <a:gd name="T33" fmla="*/ 45 h 228"/>
                <a:gd name="T34" fmla="*/ 85 w 100"/>
                <a:gd name="T35" fmla="*/ 37 h 228"/>
                <a:gd name="T36" fmla="*/ 97 w 100"/>
                <a:gd name="T37" fmla="*/ 17 h 228"/>
                <a:gd name="T38" fmla="*/ 97 w 100"/>
                <a:gd name="T39" fmla="*/ 0 h 228"/>
                <a:gd name="T40" fmla="*/ 84 w 100"/>
                <a:gd name="T41" fmla="*/ 3 h 228"/>
                <a:gd name="T42" fmla="*/ 65 w 100"/>
                <a:gd name="T43" fmla="*/ 14 h 228"/>
                <a:gd name="T44" fmla="*/ 50 w 100"/>
                <a:gd name="T45" fmla="*/ 45 h 228"/>
                <a:gd name="T46" fmla="*/ 47 w 100"/>
                <a:gd name="T47" fmla="*/ 35 h 228"/>
                <a:gd name="T48" fmla="*/ 38 w 100"/>
                <a:gd name="T49" fmla="*/ 18 h 228"/>
                <a:gd name="T50" fmla="*/ 16 w 100"/>
                <a:gd name="T51" fmla="*/ 3 h 228"/>
                <a:gd name="T52" fmla="*/ 2 w 100"/>
                <a:gd name="T53" fmla="*/ 3 h 228"/>
                <a:gd name="T54" fmla="*/ 6 w 100"/>
                <a:gd name="T55" fmla="*/ 19 h 228"/>
                <a:gd name="T56" fmla="*/ 19 w 100"/>
                <a:gd name="T57" fmla="*/ 38 h 228"/>
                <a:gd name="T58" fmla="*/ 47 w 100"/>
                <a:gd name="T59" fmla="*/ 48 h 228"/>
                <a:gd name="T60" fmla="*/ 47 w 100"/>
                <a:gd name="T61" fmla="*/ 135 h 228"/>
                <a:gd name="T62" fmla="*/ 42 w 100"/>
                <a:gd name="T63" fmla="*/ 121 h 228"/>
                <a:gd name="T64" fmla="*/ 26 w 100"/>
                <a:gd name="T65" fmla="*/ 103 h 228"/>
                <a:gd name="T66" fmla="*/ 12 w 100"/>
                <a:gd name="T67" fmla="*/ 103 h 228"/>
                <a:gd name="T68" fmla="*/ 16 w 100"/>
                <a:gd name="T69" fmla="*/ 119 h 228"/>
                <a:gd name="T70" fmla="*/ 26 w 100"/>
                <a:gd name="T71" fmla="*/ 135 h 228"/>
                <a:gd name="T72" fmla="*/ 47 w 100"/>
                <a:gd name="T73" fmla="*/ 144 h 228"/>
                <a:gd name="T74" fmla="*/ 53 w 100"/>
                <a:gd name="T75" fmla="*/ 231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228">
                  <a:moveTo>
                    <a:pt x="53" y="228"/>
                  </a:moveTo>
                  <a:lnTo>
                    <a:pt x="53" y="176"/>
                  </a:lnTo>
                  <a:lnTo>
                    <a:pt x="56" y="176"/>
                  </a:lnTo>
                  <a:lnTo>
                    <a:pt x="60" y="176"/>
                  </a:lnTo>
                  <a:lnTo>
                    <a:pt x="68" y="173"/>
                  </a:lnTo>
                  <a:lnTo>
                    <a:pt x="74" y="169"/>
                  </a:lnTo>
                  <a:lnTo>
                    <a:pt x="81" y="163"/>
                  </a:lnTo>
                  <a:lnTo>
                    <a:pt x="87" y="154"/>
                  </a:lnTo>
                  <a:lnTo>
                    <a:pt x="88" y="141"/>
                  </a:lnTo>
                  <a:lnTo>
                    <a:pt x="87" y="141"/>
                  </a:lnTo>
                  <a:lnTo>
                    <a:pt x="81" y="142"/>
                  </a:lnTo>
                  <a:lnTo>
                    <a:pt x="74" y="143"/>
                  </a:lnTo>
                  <a:lnTo>
                    <a:pt x="66" y="149"/>
                  </a:lnTo>
                  <a:lnTo>
                    <a:pt x="60" y="158"/>
                  </a:lnTo>
                  <a:lnTo>
                    <a:pt x="53" y="173"/>
                  </a:lnTo>
                  <a:lnTo>
                    <a:pt x="53" y="118"/>
                  </a:lnTo>
                  <a:lnTo>
                    <a:pt x="56" y="118"/>
                  </a:lnTo>
                  <a:lnTo>
                    <a:pt x="61" y="116"/>
                  </a:lnTo>
                  <a:lnTo>
                    <a:pt x="69" y="115"/>
                  </a:lnTo>
                  <a:lnTo>
                    <a:pt x="78" y="110"/>
                  </a:lnTo>
                  <a:lnTo>
                    <a:pt x="87" y="103"/>
                  </a:lnTo>
                  <a:lnTo>
                    <a:pt x="92" y="92"/>
                  </a:lnTo>
                  <a:lnTo>
                    <a:pt x="95" y="77"/>
                  </a:lnTo>
                  <a:lnTo>
                    <a:pt x="92" y="77"/>
                  </a:lnTo>
                  <a:lnTo>
                    <a:pt x="88" y="77"/>
                  </a:lnTo>
                  <a:lnTo>
                    <a:pt x="81" y="79"/>
                  </a:lnTo>
                  <a:lnTo>
                    <a:pt x="73" y="81"/>
                  </a:lnTo>
                  <a:lnTo>
                    <a:pt x="65" y="88"/>
                  </a:lnTo>
                  <a:lnTo>
                    <a:pt x="58" y="99"/>
                  </a:lnTo>
                  <a:lnTo>
                    <a:pt x="53" y="115"/>
                  </a:lnTo>
                  <a:lnTo>
                    <a:pt x="53" y="48"/>
                  </a:lnTo>
                  <a:lnTo>
                    <a:pt x="56" y="48"/>
                  </a:lnTo>
                  <a:lnTo>
                    <a:pt x="61" y="48"/>
                  </a:lnTo>
                  <a:lnTo>
                    <a:pt x="68" y="45"/>
                  </a:lnTo>
                  <a:lnTo>
                    <a:pt x="77" y="42"/>
                  </a:lnTo>
                  <a:lnTo>
                    <a:pt x="85" y="37"/>
                  </a:lnTo>
                  <a:lnTo>
                    <a:pt x="93" y="27"/>
                  </a:lnTo>
                  <a:lnTo>
                    <a:pt x="97" y="17"/>
                  </a:lnTo>
                  <a:lnTo>
                    <a:pt x="100" y="0"/>
                  </a:lnTo>
                  <a:lnTo>
                    <a:pt x="97" y="0"/>
                  </a:lnTo>
                  <a:lnTo>
                    <a:pt x="92" y="0"/>
                  </a:lnTo>
                  <a:lnTo>
                    <a:pt x="84" y="3"/>
                  </a:lnTo>
                  <a:lnTo>
                    <a:pt x="74" y="7"/>
                  </a:lnTo>
                  <a:lnTo>
                    <a:pt x="65" y="14"/>
                  </a:lnTo>
                  <a:lnTo>
                    <a:pt x="57" y="27"/>
                  </a:lnTo>
                  <a:lnTo>
                    <a:pt x="50" y="45"/>
                  </a:lnTo>
                  <a:lnTo>
                    <a:pt x="50" y="42"/>
                  </a:lnTo>
                  <a:lnTo>
                    <a:pt x="47" y="35"/>
                  </a:lnTo>
                  <a:lnTo>
                    <a:pt x="43" y="27"/>
                  </a:lnTo>
                  <a:lnTo>
                    <a:pt x="38" y="18"/>
                  </a:lnTo>
                  <a:lnTo>
                    <a:pt x="29" y="10"/>
                  </a:lnTo>
                  <a:lnTo>
                    <a:pt x="16" y="3"/>
                  </a:lnTo>
                  <a:lnTo>
                    <a:pt x="0" y="0"/>
                  </a:lnTo>
                  <a:lnTo>
                    <a:pt x="2" y="3"/>
                  </a:lnTo>
                  <a:lnTo>
                    <a:pt x="3" y="10"/>
                  </a:lnTo>
                  <a:lnTo>
                    <a:pt x="6" y="19"/>
                  </a:lnTo>
                  <a:lnTo>
                    <a:pt x="11" y="29"/>
                  </a:lnTo>
                  <a:lnTo>
                    <a:pt x="19" y="38"/>
                  </a:lnTo>
                  <a:lnTo>
                    <a:pt x="31" y="45"/>
                  </a:lnTo>
                  <a:lnTo>
                    <a:pt x="47" y="48"/>
                  </a:lnTo>
                  <a:lnTo>
                    <a:pt x="47" y="135"/>
                  </a:lnTo>
                  <a:lnTo>
                    <a:pt x="47" y="132"/>
                  </a:lnTo>
                  <a:lnTo>
                    <a:pt x="46" y="126"/>
                  </a:lnTo>
                  <a:lnTo>
                    <a:pt x="42" y="118"/>
                  </a:lnTo>
                  <a:lnTo>
                    <a:pt x="35" y="110"/>
                  </a:lnTo>
                  <a:lnTo>
                    <a:pt x="26" y="103"/>
                  </a:lnTo>
                  <a:lnTo>
                    <a:pt x="12" y="100"/>
                  </a:lnTo>
                  <a:lnTo>
                    <a:pt x="12" y="103"/>
                  </a:lnTo>
                  <a:lnTo>
                    <a:pt x="14" y="108"/>
                  </a:lnTo>
                  <a:lnTo>
                    <a:pt x="16" y="116"/>
                  </a:lnTo>
                  <a:lnTo>
                    <a:pt x="20" y="124"/>
                  </a:lnTo>
                  <a:lnTo>
                    <a:pt x="26" y="132"/>
                  </a:lnTo>
                  <a:lnTo>
                    <a:pt x="35" y="139"/>
                  </a:lnTo>
                  <a:lnTo>
                    <a:pt x="47" y="141"/>
                  </a:lnTo>
                  <a:lnTo>
                    <a:pt x="47" y="228"/>
                  </a:lnTo>
                  <a:lnTo>
                    <a:pt x="53" y="228"/>
                  </a:lnTo>
                  <a:close/>
                </a:path>
              </a:pathLst>
            </a:custGeom>
            <a:solidFill>
              <a:srgbClr val="D7D7D7"/>
            </a:solidFill>
            <a:ln w="0">
              <a:solidFill>
                <a:srgbClr val="D7D7D7"/>
              </a:solidFill>
              <a:prstDash val="solid"/>
              <a:round/>
              <a:headEnd/>
              <a:tailEnd/>
            </a:ln>
          </p:spPr>
          <p:txBody>
            <a:bodyPr/>
            <a:lstStyle/>
            <a:p>
              <a:endParaRPr lang="en-US"/>
            </a:p>
          </p:txBody>
        </p:sp>
        <p:sp>
          <p:nvSpPr>
            <p:cNvPr id="26" name="Freeform 21">
              <a:extLst>
                <a:ext uri="{FF2B5EF4-FFF2-40B4-BE49-F238E27FC236}">
                  <a16:creationId xmlns:a16="http://schemas.microsoft.com/office/drawing/2014/main" id="{5811C3C4-4D70-470A-F7B1-51E921841A9F}"/>
                </a:ext>
              </a:extLst>
            </p:cNvPr>
            <p:cNvSpPr>
              <a:spLocks/>
            </p:cNvSpPr>
            <p:nvPr/>
          </p:nvSpPr>
          <p:spPr bwMode="gray">
            <a:xfrm>
              <a:off x="2273" y="187"/>
              <a:ext cx="175" cy="402"/>
            </a:xfrm>
            <a:custGeom>
              <a:avLst/>
              <a:gdLst>
                <a:gd name="T0" fmla="*/ 93 w 175"/>
                <a:gd name="T1" fmla="*/ 309 h 402"/>
                <a:gd name="T2" fmla="*/ 101 w 175"/>
                <a:gd name="T3" fmla="*/ 309 h 402"/>
                <a:gd name="T4" fmla="*/ 118 w 175"/>
                <a:gd name="T5" fmla="*/ 304 h 402"/>
                <a:gd name="T6" fmla="*/ 138 w 175"/>
                <a:gd name="T7" fmla="*/ 292 h 402"/>
                <a:gd name="T8" fmla="*/ 152 w 175"/>
                <a:gd name="T9" fmla="*/ 266 h 402"/>
                <a:gd name="T10" fmla="*/ 152 w 175"/>
                <a:gd name="T11" fmla="*/ 247 h 402"/>
                <a:gd name="T12" fmla="*/ 138 w 175"/>
                <a:gd name="T13" fmla="*/ 250 h 402"/>
                <a:gd name="T14" fmla="*/ 120 w 175"/>
                <a:gd name="T15" fmla="*/ 259 h 402"/>
                <a:gd name="T16" fmla="*/ 99 w 175"/>
                <a:gd name="T17" fmla="*/ 285 h 402"/>
                <a:gd name="T18" fmla="*/ 93 w 175"/>
                <a:gd name="T19" fmla="*/ 207 h 402"/>
                <a:gd name="T20" fmla="*/ 102 w 175"/>
                <a:gd name="T21" fmla="*/ 205 h 402"/>
                <a:gd name="T22" fmla="*/ 122 w 175"/>
                <a:gd name="T23" fmla="*/ 200 h 402"/>
                <a:gd name="T24" fmla="*/ 147 w 175"/>
                <a:gd name="T25" fmla="*/ 185 h 402"/>
                <a:gd name="T26" fmla="*/ 163 w 175"/>
                <a:gd name="T27" fmla="*/ 155 h 402"/>
                <a:gd name="T28" fmla="*/ 163 w 175"/>
                <a:gd name="T29" fmla="*/ 134 h 402"/>
                <a:gd name="T30" fmla="*/ 149 w 175"/>
                <a:gd name="T31" fmla="*/ 135 h 402"/>
                <a:gd name="T32" fmla="*/ 129 w 175"/>
                <a:gd name="T33" fmla="*/ 142 h 402"/>
                <a:gd name="T34" fmla="*/ 107 w 175"/>
                <a:gd name="T35" fmla="*/ 162 h 402"/>
                <a:gd name="T36" fmla="*/ 93 w 175"/>
                <a:gd name="T37" fmla="*/ 201 h 402"/>
                <a:gd name="T38" fmla="*/ 95 w 175"/>
                <a:gd name="T39" fmla="*/ 83 h 402"/>
                <a:gd name="T40" fmla="*/ 110 w 175"/>
                <a:gd name="T41" fmla="*/ 81 h 402"/>
                <a:gd name="T42" fmla="*/ 134 w 175"/>
                <a:gd name="T43" fmla="*/ 73 h 402"/>
                <a:gd name="T44" fmla="*/ 157 w 175"/>
                <a:gd name="T45" fmla="*/ 54 h 402"/>
                <a:gd name="T46" fmla="*/ 174 w 175"/>
                <a:gd name="T47" fmla="*/ 23 h 402"/>
                <a:gd name="T48" fmla="*/ 174 w 175"/>
                <a:gd name="T49" fmla="*/ 0 h 402"/>
                <a:gd name="T50" fmla="*/ 157 w 175"/>
                <a:gd name="T51" fmla="*/ 2 h 402"/>
                <a:gd name="T52" fmla="*/ 133 w 175"/>
                <a:gd name="T53" fmla="*/ 10 h 402"/>
                <a:gd name="T54" fmla="*/ 107 w 175"/>
                <a:gd name="T55" fmla="*/ 33 h 402"/>
                <a:gd name="T56" fmla="*/ 87 w 175"/>
                <a:gd name="T57" fmla="*/ 77 h 402"/>
                <a:gd name="T58" fmla="*/ 85 w 175"/>
                <a:gd name="T59" fmla="*/ 68 h 402"/>
                <a:gd name="T60" fmla="*/ 75 w 175"/>
                <a:gd name="T61" fmla="*/ 46 h 402"/>
                <a:gd name="T62" fmla="*/ 55 w 175"/>
                <a:gd name="T63" fmla="*/ 21 h 402"/>
                <a:gd name="T64" fmla="*/ 22 w 175"/>
                <a:gd name="T65" fmla="*/ 3 h 402"/>
                <a:gd name="T66" fmla="*/ 1 w 175"/>
                <a:gd name="T67" fmla="*/ 3 h 402"/>
                <a:gd name="T68" fmla="*/ 4 w 175"/>
                <a:gd name="T69" fmla="*/ 18 h 402"/>
                <a:gd name="T70" fmla="*/ 12 w 175"/>
                <a:gd name="T71" fmla="*/ 42 h 402"/>
                <a:gd name="T72" fmla="*/ 31 w 175"/>
                <a:gd name="T73" fmla="*/ 65 h 402"/>
                <a:gd name="T74" fmla="*/ 62 w 175"/>
                <a:gd name="T75" fmla="*/ 81 h 402"/>
                <a:gd name="T76" fmla="*/ 82 w 175"/>
                <a:gd name="T77" fmla="*/ 238 h 402"/>
                <a:gd name="T78" fmla="*/ 80 w 175"/>
                <a:gd name="T79" fmla="*/ 228 h 402"/>
                <a:gd name="T80" fmla="*/ 72 w 175"/>
                <a:gd name="T81" fmla="*/ 207 h 402"/>
                <a:gd name="T82" fmla="*/ 55 w 175"/>
                <a:gd name="T83" fmla="*/ 185 h 402"/>
                <a:gd name="T84" fmla="*/ 21 w 175"/>
                <a:gd name="T85" fmla="*/ 176 h 402"/>
                <a:gd name="T86" fmla="*/ 22 w 175"/>
                <a:gd name="T87" fmla="*/ 185 h 402"/>
                <a:gd name="T88" fmla="*/ 28 w 175"/>
                <a:gd name="T89" fmla="*/ 205 h 402"/>
                <a:gd name="T90" fmla="*/ 41 w 175"/>
                <a:gd name="T91" fmla="*/ 230 h 402"/>
                <a:gd name="T92" fmla="*/ 66 w 175"/>
                <a:gd name="T93" fmla="*/ 246 h 402"/>
                <a:gd name="T94" fmla="*/ 82 w 175"/>
                <a:gd name="T95" fmla="*/ 402 h 4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5" h="402">
                  <a:moveTo>
                    <a:pt x="93" y="402"/>
                  </a:moveTo>
                  <a:lnTo>
                    <a:pt x="93" y="309"/>
                  </a:lnTo>
                  <a:lnTo>
                    <a:pt x="95" y="309"/>
                  </a:lnTo>
                  <a:lnTo>
                    <a:pt x="101" y="309"/>
                  </a:lnTo>
                  <a:lnTo>
                    <a:pt x="109" y="308"/>
                  </a:lnTo>
                  <a:lnTo>
                    <a:pt x="118" y="304"/>
                  </a:lnTo>
                  <a:lnTo>
                    <a:pt x="129" y="298"/>
                  </a:lnTo>
                  <a:lnTo>
                    <a:pt x="138" y="292"/>
                  </a:lnTo>
                  <a:lnTo>
                    <a:pt x="147" y="281"/>
                  </a:lnTo>
                  <a:lnTo>
                    <a:pt x="152" y="266"/>
                  </a:lnTo>
                  <a:lnTo>
                    <a:pt x="155" y="247"/>
                  </a:lnTo>
                  <a:lnTo>
                    <a:pt x="152" y="247"/>
                  </a:lnTo>
                  <a:lnTo>
                    <a:pt x="147" y="249"/>
                  </a:lnTo>
                  <a:lnTo>
                    <a:pt x="138" y="250"/>
                  </a:lnTo>
                  <a:lnTo>
                    <a:pt x="129" y="253"/>
                  </a:lnTo>
                  <a:lnTo>
                    <a:pt x="120" y="259"/>
                  </a:lnTo>
                  <a:lnTo>
                    <a:pt x="109" y="270"/>
                  </a:lnTo>
                  <a:lnTo>
                    <a:pt x="99" y="285"/>
                  </a:lnTo>
                  <a:lnTo>
                    <a:pt x="93" y="304"/>
                  </a:lnTo>
                  <a:lnTo>
                    <a:pt x="93" y="207"/>
                  </a:lnTo>
                  <a:lnTo>
                    <a:pt x="95" y="207"/>
                  </a:lnTo>
                  <a:lnTo>
                    <a:pt x="102" y="205"/>
                  </a:lnTo>
                  <a:lnTo>
                    <a:pt x="111" y="204"/>
                  </a:lnTo>
                  <a:lnTo>
                    <a:pt x="122" y="200"/>
                  </a:lnTo>
                  <a:lnTo>
                    <a:pt x="134" y="195"/>
                  </a:lnTo>
                  <a:lnTo>
                    <a:pt x="147" y="185"/>
                  </a:lnTo>
                  <a:lnTo>
                    <a:pt x="156" y="173"/>
                  </a:lnTo>
                  <a:lnTo>
                    <a:pt x="163" y="155"/>
                  </a:lnTo>
                  <a:lnTo>
                    <a:pt x="165" y="134"/>
                  </a:lnTo>
                  <a:lnTo>
                    <a:pt x="163" y="134"/>
                  </a:lnTo>
                  <a:lnTo>
                    <a:pt x="157" y="134"/>
                  </a:lnTo>
                  <a:lnTo>
                    <a:pt x="149" y="135"/>
                  </a:lnTo>
                  <a:lnTo>
                    <a:pt x="140" y="137"/>
                  </a:lnTo>
                  <a:lnTo>
                    <a:pt x="129" y="142"/>
                  </a:lnTo>
                  <a:lnTo>
                    <a:pt x="118" y="150"/>
                  </a:lnTo>
                  <a:lnTo>
                    <a:pt x="107" y="162"/>
                  </a:lnTo>
                  <a:lnTo>
                    <a:pt x="99" y="178"/>
                  </a:lnTo>
                  <a:lnTo>
                    <a:pt x="93" y="201"/>
                  </a:lnTo>
                  <a:lnTo>
                    <a:pt x="93" y="83"/>
                  </a:lnTo>
                  <a:lnTo>
                    <a:pt x="95" y="83"/>
                  </a:lnTo>
                  <a:lnTo>
                    <a:pt x="101" y="83"/>
                  </a:lnTo>
                  <a:lnTo>
                    <a:pt x="110" y="81"/>
                  </a:lnTo>
                  <a:lnTo>
                    <a:pt x="122" y="77"/>
                  </a:lnTo>
                  <a:lnTo>
                    <a:pt x="134" y="73"/>
                  </a:lnTo>
                  <a:lnTo>
                    <a:pt x="147" y="65"/>
                  </a:lnTo>
                  <a:lnTo>
                    <a:pt x="157" y="54"/>
                  </a:lnTo>
                  <a:lnTo>
                    <a:pt x="167" y="41"/>
                  </a:lnTo>
                  <a:lnTo>
                    <a:pt x="174" y="23"/>
                  </a:lnTo>
                  <a:lnTo>
                    <a:pt x="175" y="0"/>
                  </a:lnTo>
                  <a:lnTo>
                    <a:pt x="174" y="0"/>
                  </a:lnTo>
                  <a:lnTo>
                    <a:pt x="167" y="0"/>
                  </a:lnTo>
                  <a:lnTo>
                    <a:pt x="157" y="2"/>
                  </a:lnTo>
                  <a:lnTo>
                    <a:pt x="145" y="4"/>
                  </a:lnTo>
                  <a:lnTo>
                    <a:pt x="133" y="10"/>
                  </a:lnTo>
                  <a:lnTo>
                    <a:pt x="120" y="19"/>
                  </a:lnTo>
                  <a:lnTo>
                    <a:pt x="107" y="33"/>
                  </a:lnTo>
                  <a:lnTo>
                    <a:pt x="97" y="52"/>
                  </a:lnTo>
                  <a:lnTo>
                    <a:pt x="87" y="77"/>
                  </a:lnTo>
                  <a:lnTo>
                    <a:pt x="87" y="75"/>
                  </a:lnTo>
                  <a:lnTo>
                    <a:pt x="85" y="68"/>
                  </a:lnTo>
                  <a:lnTo>
                    <a:pt x="80" y="58"/>
                  </a:lnTo>
                  <a:lnTo>
                    <a:pt x="75" y="46"/>
                  </a:lnTo>
                  <a:lnTo>
                    <a:pt x="66" y="33"/>
                  </a:lnTo>
                  <a:lnTo>
                    <a:pt x="55" y="21"/>
                  </a:lnTo>
                  <a:lnTo>
                    <a:pt x="40" y="10"/>
                  </a:lnTo>
                  <a:lnTo>
                    <a:pt x="22" y="3"/>
                  </a:lnTo>
                  <a:lnTo>
                    <a:pt x="0" y="0"/>
                  </a:lnTo>
                  <a:lnTo>
                    <a:pt x="1" y="3"/>
                  </a:lnTo>
                  <a:lnTo>
                    <a:pt x="1" y="10"/>
                  </a:lnTo>
                  <a:lnTo>
                    <a:pt x="4" y="18"/>
                  </a:lnTo>
                  <a:lnTo>
                    <a:pt x="6" y="30"/>
                  </a:lnTo>
                  <a:lnTo>
                    <a:pt x="12" y="42"/>
                  </a:lnTo>
                  <a:lnTo>
                    <a:pt x="20" y="54"/>
                  </a:lnTo>
                  <a:lnTo>
                    <a:pt x="31" y="65"/>
                  </a:lnTo>
                  <a:lnTo>
                    <a:pt x="44" y="75"/>
                  </a:lnTo>
                  <a:lnTo>
                    <a:pt x="62" y="81"/>
                  </a:lnTo>
                  <a:lnTo>
                    <a:pt x="82" y="83"/>
                  </a:lnTo>
                  <a:lnTo>
                    <a:pt x="82" y="238"/>
                  </a:lnTo>
                  <a:lnTo>
                    <a:pt x="82" y="235"/>
                  </a:lnTo>
                  <a:lnTo>
                    <a:pt x="80" y="228"/>
                  </a:lnTo>
                  <a:lnTo>
                    <a:pt x="78" y="217"/>
                  </a:lnTo>
                  <a:lnTo>
                    <a:pt x="72" y="207"/>
                  </a:lnTo>
                  <a:lnTo>
                    <a:pt x="66" y="196"/>
                  </a:lnTo>
                  <a:lnTo>
                    <a:pt x="55" y="185"/>
                  </a:lnTo>
                  <a:lnTo>
                    <a:pt x="40" y="178"/>
                  </a:lnTo>
                  <a:lnTo>
                    <a:pt x="21" y="176"/>
                  </a:lnTo>
                  <a:lnTo>
                    <a:pt x="21" y="178"/>
                  </a:lnTo>
                  <a:lnTo>
                    <a:pt x="22" y="185"/>
                  </a:lnTo>
                  <a:lnTo>
                    <a:pt x="24" y="195"/>
                  </a:lnTo>
                  <a:lnTo>
                    <a:pt x="28" y="205"/>
                  </a:lnTo>
                  <a:lnTo>
                    <a:pt x="33" y="217"/>
                  </a:lnTo>
                  <a:lnTo>
                    <a:pt x="41" y="230"/>
                  </a:lnTo>
                  <a:lnTo>
                    <a:pt x="52" y="239"/>
                  </a:lnTo>
                  <a:lnTo>
                    <a:pt x="66" y="246"/>
                  </a:lnTo>
                  <a:lnTo>
                    <a:pt x="82" y="247"/>
                  </a:lnTo>
                  <a:lnTo>
                    <a:pt x="82" y="402"/>
                  </a:lnTo>
                  <a:lnTo>
                    <a:pt x="93" y="402"/>
                  </a:lnTo>
                  <a:close/>
                </a:path>
              </a:pathLst>
            </a:custGeom>
            <a:solidFill>
              <a:srgbClr val="D7D7D7"/>
            </a:solidFill>
            <a:ln w="0">
              <a:solidFill>
                <a:srgbClr val="D7D7D7"/>
              </a:solidFill>
              <a:prstDash val="solid"/>
              <a:round/>
              <a:headEnd/>
              <a:tailEnd/>
            </a:ln>
          </p:spPr>
          <p:txBody>
            <a:bodyPr/>
            <a:lstStyle/>
            <a:p>
              <a:endParaRPr lang="en-US"/>
            </a:p>
          </p:txBody>
        </p:sp>
        <p:sp>
          <p:nvSpPr>
            <p:cNvPr id="27" name="Freeform 22">
              <a:extLst>
                <a:ext uri="{FF2B5EF4-FFF2-40B4-BE49-F238E27FC236}">
                  <a16:creationId xmlns:a16="http://schemas.microsoft.com/office/drawing/2014/main" id="{0897B9ED-F8A8-0C76-553F-063E7A06C7E4}"/>
                </a:ext>
              </a:extLst>
            </p:cNvPr>
            <p:cNvSpPr>
              <a:spLocks/>
            </p:cNvSpPr>
            <p:nvPr/>
          </p:nvSpPr>
          <p:spPr bwMode="gray">
            <a:xfrm>
              <a:off x="2166" y="220"/>
              <a:ext cx="98" cy="370"/>
            </a:xfrm>
            <a:custGeom>
              <a:avLst/>
              <a:gdLst>
                <a:gd name="T0" fmla="*/ 56 w 97"/>
                <a:gd name="T1" fmla="*/ 230 h 373"/>
                <a:gd name="T2" fmla="*/ 63 w 97"/>
                <a:gd name="T3" fmla="*/ 230 h 373"/>
                <a:gd name="T4" fmla="*/ 78 w 97"/>
                <a:gd name="T5" fmla="*/ 225 h 373"/>
                <a:gd name="T6" fmla="*/ 94 w 97"/>
                <a:gd name="T7" fmla="*/ 211 h 373"/>
                <a:gd name="T8" fmla="*/ 101 w 97"/>
                <a:gd name="T9" fmla="*/ 186 h 373"/>
                <a:gd name="T10" fmla="*/ 93 w 97"/>
                <a:gd name="T11" fmla="*/ 186 h 373"/>
                <a:gd name="T12" fmla="*/ 75 w 97"/>
                <a:gd name="T13" fmla="*/ 190 h 373"/>
                <a:gd name="T14" fmla="*/ 60 w 97"/>
                <a:gd name="T15" fmla="*/ 208 h 373"/>
                <a:gd name="T16" fmla="*/ 56 w 97"/>
                <a:gd name="T17" fmla="*/ 144 h 373"/>
                <a:gd name="T18" fmla="*/ 63 w 97"/>
                <a:gd name="T19" fmla="*/ 144 h 373"/>
                <a:gd name="T20" fmla="*/ 78 w 97"/>
                <a:gd name="T21" fmla="*/ 138 h 373"/>
                <a:gd name="T22" fmla="*/ 94 w 97"/>
                <a:gd name="T23" fmla="*/ 125 h 373"/>
                <a:gd name="T24" fmla="*/ 101 w 97"/>
                <a:gd name="T25" fmla="*/ 99 h 373"/>
                <a:gd name="T26" fmla="*/ 93 w 97"/>
                <a:gd name="T27" fmla="*/ 99 h 373"/>
                <a:gd name="T28" fmla="*/ 75 w 97"/>
                <a:gd name="T29" fmla="*/ 106 h 373"/>
                <a:gd name="T30" fmla="*/ 60 w 97"/>
                <a:gd name="T31" fmla="*/ 123 h 373"/>
                <a:gd name="T32" fmla="*/ 56 w 97"/>
                <a:gd name="T33" fmla="*/ 46 h 373"/>
                <a:gd name="T34" fmla="*/ 55 w 97"/>
                <a:gd name="T35" fmla="*/ 37 h 373"/>
                <a:gd name="T36" fmla="*/ 45 w 97"/>
                <a:gd name="T37" fmla="*/ 23 h 373"/>
                <a:gd name="T38" fmla="*/ 32 w 97"/>
                <a:gd name="T39" fmla="*/ 6 h 373"/>
                <a:gd name="T40" fmla="*/ 6 w 97"/>
                <a:gd name="T41" fmla="*/ 0 h 373"/>
                <a:gd name="T42" fmla="*/ 8 w 97"/>
                <a:gd name="T43" fmla="*/ 9 h 373"/>
                <a:gd name="T44" fmla="*/ 16 w 97"/>
                <a:gd name="T45" fmla="*/ 27 h 373"/>
                <a:gd name="T46" fmla="*/ 33 w 97"/>
                <a:gd name="T47" fmla="*/ 43 h 373"/>
                <a:gd name="T48" fmla="*/ 45 w 97"/>
                <a:gd name="T49" fmla="*/ 110 h 373"/>
                <a:gd name="T50" fmla="*/ 45 w 97"/>
                <a:gd name="T51" fmla="*/ 103 h 373"/>
                <a:gd name="T52" fmla="*/ 40 w 97"/>
                <a:gd name="T53" fmla="*/ 87 h 373"/>
                <a:gd name="T54" fmla="*/ 27 w 97"/>
                <a:gd name="T55" fmla="*/ 72 h 373"/>
                <a:gd name="T56" fmla="*/ 1 w 97"/>
                <a:gd name="T57" fmla="*/ 64 h 373"/>
                <a:gd name="T58" fmla="*/ 0 w 97"/>
                <a:gd name="T59" fmla="*/ 72 h 373"/>
                <a:gd name="T60" fmla="*/ 2 w 97"/>
                <a:gd name="T61" fmla="*/ 88 h 373"/>
                <a:gd name="T62" fmla="*/ 14 w 97"/>
                <a:gd name="T63" fmla="*/ 106 h 373"/>
                <a:gd name="T64" fmla="*/ 45 w 97"/>
                <a:gd name="T65" fmla="*/ 115 h 373"/>
                <a:gd name="T66" fmla="*/ 45 w 97"/>
                <a:gd name="T67" fmla="*/ 200 h 373"/>
                <a:gd name="T68" fmla="*/ 43 w 97"/>
                <a:gd name="T69" fmla="*/ 188 h 373"/>
                <a:gd name="T70" fmla="*/ 33 w 97"/>
                <a:gd name="T71" fmla="*/ 179 h 373"/>
                <a:gd name="T72" fmla="*/ 12 w 97"/>
                <a:gd name="T73" fmla="*/ 172 h 373"/>
                <a:gd name="T74" fmla="*/ 10 w 97"/>
                <a:gd name="T75" fmla="*/ 179 h 373"/>
                <a:gd name="T76" fmla="*/ 13 w 97"/>
                <a:gd name="T77" fmla="*/ 190 h 373"/>
                <a:gd name="T78" fmla="*/ 29 w 97"/>
                <a:gd name="T79" fmla="*/ 204 h 373"/>
                <a:gd name="T80" fmla="*/ 45 w 97"/>
                <a:gd name="T81" fmla="*/ 363 h 37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7" h="373">
                  <a:moveTo>
                    <a:pt x="52" y="373"/>
                  </a:moveTo>
                  <a:lnTo>
                    <a:pt x="52" y="237"/>
                  </a:lnTo>
                  <a:lnTo>
                    <a:pt x="54" y="237"/>
                  </a:lnTo>
                  <a:lnTo>
                    <a:pt x="59" y="237"/>
                  </a:lnTo>
                  <a:lnTo>
                    <a:pt x="66" y="236"/>
                  </a:lnTo>
                  <a:lnTo>
                    <a:pt x="74" y="232"/>
                  </a:lnTo>
                  <a:lnTo>
                    <a:pt x="82" y="226"/>
                  </a:lnTo>
                  <a:lnTo>
                    <a:pt x="90" y="218"/>
                  </a:lnTo>
                  <a:lnTo>
                    <a:pt x="95" y="207"/>
                  </a:lnTo>
                  <a:lnTo>
                    <a:pt x="97" y="193"/>
                  </a:lnTo>
                  <a:lnTo>
                    <a:pt x="94" y="193"/>
                  </a:lnTo>
                  <a:lnTo>
                    <a:pt x="89" y="193"/>
                  </a:lnTo>
                  <a:lnTo>
                    <a:pt x="81" y="194"/>
                  </a:lnTo>
                  <a:lnTo>
                    <a:pt x="71" y="197"/>
                  </a:lnTo>
                  <a:lnTo>
                    <a:pt x="63" y="205"/>
                  </a:lnTo>
                  <a:lnTo>
                    <a:pt x="56" y="215"/>
                  </a:lnTo>
                  <a:lnTo>
                    <a:pt x="52" y="232"/>
                  </a:lnTo>
                  <a:lnTo>
                    <a:pt x="52" y="147"/>
                  </a:lnTo>
                  <a:lnTo>
                    <a:pt x="54" y="147"/>
                  </a:lnTo>
                  <a:lnTo>
                    <a:pt x="59" y="147"/>
                  </a:lnTo>
                  <a:lnTo>
                    <a:pt x="66" y="144"/>
                  </a:lnTo>
                  <a:lnTo>
                    <a:pt x="74" y="141"/>
                  </a:lnTo>
                  <a:lnTo>
                    <a:pt x="82" y="136"/>
                  </a:lnTo>
                  <a:lnTo>
                    <a:pt x="90" y="128"/>
                  </a:lnTo>
                  <a:lnTo>
                    <a:pt x="95" y="117"/>
                  </a:lnTo>
                  <a:lnTo>
                    <a:pt x="97" y="102"/>
                  </a:lnTo>
                  <a:lnTo>
                    <a:pt x="94" y="102"/>
                  </a:lnTo>
                  <a:lnTo>
                    <a:pt x="89" y="102"/>
                  </a:lnTo>
                  <a:lnTo>
                    <a:pt x="81" y="105"/>
                  </a:lnTo>
                  <a:lnTo>
                    <a:pt x="71" y="109"/>
                  </a:lnTo>
                  <a:lnTo>
                    <a:pt x="63" y="116"/>
                  </a:lnTo>
                  <a:lnTo>
                    <a:pt x="56" y="126"/>
                  </a:lnTo>
                  <a:lnTo>
                    <a:pt x="52" y="141"/>
                  </a:lnTo>
                  <a:lnTo>
                    <a:pt x="52" y="46"/>
                  </a:lnTo>
                  <a:lnTo>
                    <a:pt x="51" y="43"/>
                  </a:lnTo>
                  <a:lnTo>
                    <a:pt x="51" y="37"/>
                  </a:lnTo>
                  <a:lnTo>
                    <a:pt x="49" y="31"/>
                  </a:lnTo>
                  <a:lnTo>
                    <a:pt x="45" y="23"/>
                  </a:lnTo>
                  <a:lnTo>
                    <a:pt x="40" y="15"/>
                  </a:lnTo>
                  <a:lnTo>
                    <a:pt x="32" y="6"/>
                  </a:lnTo>
                  <a:lnTo>
                    <a:pt x="21" y="2"/>
                  </a:lnTo>
                  <a:lnTo>
                    <a:pt x="6" y="0"/>
                  </a:lnTo>
                  <a:lnTo>
                    <a:pt x="6" y="2"/>
                  </a:lnTo>
                  <a:lnTo>
                    <a:pt x="8" y="9"/>
                  </a:lnTo>
                  <a:lnTo>
                    <a:pt x="12" y="17"/>
                  </a:lnTo>
                  <a:lnTo>
                    <a:pt x="16" y="27"/>
                  </a:lnTo>
                  <a:lnTo>
                    <a:pt x="23" y="36"/>
                  </a:lnTo>
                  <a:lnTo>
                    <a:pt x="33" y="43"/>
                  </a:lnTo>
                  <a:lnTo>
                    <a:pt x="45" y="46"/>
                  </a:lnTo>
                  <a:lnTo>
                    <a:pt x="45" y="113"/>
                  </a:lnTo>
                  <a:lnTo>
                    <a:pt x="45" y="112"/>
                  </a:lnTo>
                  <a:lnTo>
                    <a:pt x="45" y="106"/>
                  </a:lnTo>
                  <a:lnTo>
                    <a:pt x="44" y="98"/>
                  </a:lnTo>
                  <a:lnTo>
                    <a:pt x="40" y="90"/>
                  </a:lnTo>
                  <a:lnTo>
                    <a:pt x="35" y="82"/>
                  </a:lnTo>
                  <a:lnTo>
                    <a:pt x="27" y="75"/>
                  </a:lnTo>
                  <a:lnTo>
                    <a:pt x="16" y="70"/>
                  </a:lnTo>
                  <a:lnTo>
                    <a:pt x="1" y="67"/>
                  </a:lnTo>
                  <a:lnTo>
                    <a:pt x="0" y="70"/>
                  </a:lnTo>
                  <a:lnTo>
                    <a:pt x="0" y="75"/>
                  </a:lnTo>
                  <a:lnTo>
                    <a:pt x="0" y="82"/>
                  </a:lnTo>
                  <a:lnTo>
                    <a:pt x="2" y="91"/>
                  </a:lnTo>
                  <a:lnTo>
                    <a:pt x="6" y="100"/>
                  </a:lnTo>
                  <a:lnTo>
                    <a:pt x="14" y="109"/>
                  </a:lnTo>
                  <a:lnTo>
                    <a:pt x="28" y="114"/>
                  </a:lnTo>
                  <a:lnTo>
                    <a:pt x="45" y="118"/>
                  </a:lnTo>
                  <a:lnTo>
                    <a:pt x="45" y="209"/>
                  </a:lnTo>
                  <a:lnTo>
                    <a:pt x="45" y="207"/>
                  </a:lnTo>
                  <a:lnTo>
                    <a:pt x="45" y="202"/>
                  </a:lnTo>
                  <a:lnTo>
                    <a:pt x="43" y="195"/>
                  </a:lnTo>
                  <a:lnTo>
                    <a:pt x="40" y="188"/>
                  </a:lnTo>
                  <a:lnTo>
                    <a:pt x="33" y="182"/>
                  </a:lnTo>
                  <a:lnTo>
                    <a:pt x="24" y="178"/>
                  </a:lnTo>
                  <a:lnTo>
                    <a:pt x="12" y="175"/>
                  </a:lnTo>
                  <a:lnTo>
                    <a:pt x="12" y="178"/>
                  </a:lnTo>
                  <a:lnTo>
                    <a:pt x="10" y="182"/>
                  </a:lnTo>
                  <a:lnTo>
                    <a:pt x="10" y="188"/>
                  </a:lnTo>
                  <a:lnTo>
                    <a:pt x="13" y="197"/>
                  </a:lnTo>
                  <a:lnTo>
                    <a:pt x="20" y="205"/>
                  </a:lnTo>
                  <a:lnTo>
                    <a:pt x="29" y="211"/>
                  </a:lnTo>
                  <a:lnTo>
                    <a:pt x="45" y="215"/>
                  </a:lnTo>
                  <a:lnTo>
                    <a:pt x="45" y="373"/>
                  </a:lnTo>
                  <a:lnTo>
                    <a:pt x="52" y="373"/>
                  </a:lnTo>
                  <a:close/>
                </a:path>
              </a:pathLst>
            </a:custGeom>
            <a:solidFill>
              <a:srgbClr val="D7D7D7"/>
            </a:solidFill>
            <a:ln w="0">
              <a:solidFill>
                <a:srgbClr val="D7D7D7"/>
              </a:solidFill>
              <a:prstDash val="solid"/>
              <a:round/>
              <a:headEnd/>
              <a:tailEnd/>
            </a:ln>
          </p:spPr>
          <p:txBody>
            <a:bodyPr/>
            <a:lstStyle/>
            <a:p>
              <a:endParaRPr lang="en-US"/>
            </a:p>
          </p:txBody>
        </p:sp>
        <p:sp>
          <p:nvSpPr>
            <p:cNvPr id="28" name="Freeform 23">
              <a:extLst>
                <a:ext uri="{FF2B5EF4-FFF2-40B4-BE49-F238E27FC236}">
                  <a16:creationId xmlns:a16="http://schemas.microsoft.com/office/drawing/2014/main" id="{78FDFE9F-E45B-BF53-FF09-2C8A139779C9}"/>
                </a:ext>
              </a:extLst>
            </p:cNvPr>
            <p:cNvSpPr>
              <a:spLocks/>
            </p:cNvSpPr>
            <p:nvPr/>
          </p:nvSpPr>
          <p:spPr bwMode="gray">
            <a:xfrm>
              <a:off x="2709" y="220"/>
              <a:ext cx="97" cy="370"/>
            </a:xfrm>
            <a:custGeom>
              <a:avLst/>
              <a:gdLst>
                <a:gd name="T0" fmla="*/ 51 w 97"/>
                <a:gd name="T1" fmla="*/ 230 h 373"/>
                <a:gd name="T2" fmla="*/ 60 w 97"/>
                <a:gd name="T3" fmla="*/ 230 h 373"/>
                <a:gd name="T4" fmla="*/ 74 w 97"/>
                <a:gd name="T5" fmla="*/ 225 h 373"/>
                <a:gd name="T6" fmla="*/ 91 w 97"/>
                <a:gd name="T7" fmla="*/ 211 h 373"/>
                <a:gd name="T8" fmla="*/ 97 w 97"/>
                <a:gd name="T9" fmla="*/ 186 h 373"/>
                <a:gd name="T10" fmla="*/ 89 w 97"/>
                <a:gd name="T11" fmla="*/ 186 h 373"/>
                <a:gd name="T12" fmla="*/ 72 w 97"/>
                <a:gd name="T13" fmla="*/ 190 h 373"/>
                <a:gd name="T14" fmla="*/ 55 w 97"/>
                <a:gd name="T15" fmla="*/ 208 h 373"/>
                <a:gd name="T16" fmla="*/ 51 w 97"/>
                <a:gd name="T17" fmla="*/ 144 h 373"/>
                <a:gd name="T18" fmla="*/ 60 w 97"/>
                <a:gd name="T19" fmla="*/ 144 h 373"/>
                <a:gd name="T20" fmla="*/ 74 w 97"/>
                <a:gd name="T21" fmla="*/ 138 h 373"/>
                <a:gd name="T22" fmla="*/ 91 w 97"/>
                <a:gd name="T23" fmla="*/ 125 h 373"/>
                <a:gd name="T24" fmla="*/ 97 w 97"/>
                <a:gd name="T25" fmla="*/ 99 h 373"/>
                <a:gd name="T26" fmla="*/ 89 w 97"/>
                <a:gd name="T27" fmla="*/ 99 h 373"/>
                <a:gd name="T28" fmla="*/ 72 w 97"/>
                <a:gd name="T29" fmla="*/ 106 h 373"/>
                <a:gd name="T30" fmla="*/ 55 w 97"/>
                <a:gd name="T31" fmla="*/ 123 h 373"/>
                <a:gd name="T32" fmla="*/ 51 w 97"/>
                <a:gd name="T33" fmla="*/ 46 h 373"/>
                <a:gd name="T34" fmla="*/ 51 w 97"/>
                <a:gd name="T35" fmla="*/ 37 h 373"/>
                <a:gd name="T36" fmla="*/ 46 w 97"/>
                <a:gd name="T37" fmla="*/ 23 h 373"/>
                <a:gd name="T38" fmla="*/ 33 w 97"/>
                <a:gd name="T39" fmla="*/ 6 h 373"/>
                <a:gd name="T40" fmla="*/ 7 w 97"/>
                <a:gd name="T41" fmla="*/ 0 h 373"/>
                <a:gd name="T42" fmla="*/ 8 w 97"/>
                <a:gd name="T43" fmla="*/ 9 h 373"/>
                <a:gd name="T44" fmla="*/ 16 w 97"/>
                <a:gd name="T45" fmla="*/ 27 h 373"/>
                <a:gd name="T46" fmla="*/ 34 w 97"/>
                <a:gd name="T47" fmla="*/ 43 h 373"/>
                <a:gd name="T48" fmla="*/ 46 w 97"/>
                <a:gd name="T49" fmla="*/ 110 h 373"/>
                <a:gd name="T50" fmla="*/ 46 w 97"/>
                <a:gd name="T51" fmla="*/ 103 h 373"/>
                <a:gd name="T52" fmla="*/ 41 w 97"/>
                <a:gd name="T53" fmla="*/ 87 h 373"/>
                <a:gd name="T54" fmla="*/ 27 w 97"/>
                <a:gd name="T55" fmla="*/ 72 h 373"/>
                <a:gd name="T56" fmla="*/ 0 w 97"/>
                <a:gd name="T57" fmla="*/ 64 h 373"/>
                <a:gd name="T58" fmla="*/ 0 w 97"/>
                <a:gd name="T59" fmla="*/ 72 h 373"/>
                <a:gd name="T60" fmla="*/ 3 w 97"/>
                <a:gd name="T61" fmla="*/ 88 h 373"/>
                <a:gd name="T62" fmla="*/ 15 w 97"/>
                <a:gd name="T63" fmla="*/ 106 h 373"/>
                <a:gd name="T64" fmla="*/ 46 w 97"/>
                <a:gd name="T65" fmla="*/ 115 h 373"/>
                <a:gd name="T66" fmla="*/ 46 w 97"/>
                <a:gd name="T67" fmla="*/ 200 h 373"/>
                <a:gd name="T68" fmla="*/ 43 w 97"/>
                <a:gd name="T69" fmla="*/ 188 h 373"/>
                <a:gd name="T70" fmla="*/ 34 w 97"/>
                <a:gd name="T71" fmla="*/ 179 h 373"/>
                <a:gd name="T72" fmla="*/ 12 w 97"/>
                <a:gd name="T73" fmla="*/ 172 h 373"/>
                <a:gd name="T74" fmla="*/ 11 w 97"/>
                <a:gd name="T75" fmla="*/ 179 h 373"/>
                <a:gd name="T76" fmla="*/ 14 w 97"/>
                <a:gd name="T77" fmla="*/ 190 h 373"/>
                <a:gd name="T78" fmla="*/ 30 w 97"/>
                <a:gd name="T79" fmla="*/ 204 h 373"/>
                <a:gd name="T80" fmla="*/ 46 w 97"/>
                <a:gd name="T81" fmla="*/ 363 h 37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7" h="373">
                  <a:moveTo>
                    <a:pt x="51" y="373"/>
                  </a:moveTo>
                  <a:lnTo>
                    <a:pt x="51" y="237"/>
                  </a:lnTo>
                  <a:lnTo>
                    <a:pt x="54" y="237"/>
                  </a:lnTo>
                  <a:lnTo>
                    <a:pt x="60" y="237"/>
                  </a:lnTo>
                  <a:lnTo>
                    <a:pt x="66" y="236"/>
                  </a:lnTo>
                  <a:lnTo>
                    <a:pt x="74" y="232"/>
                  </a:lnTo>
                  <a:lnTo>
                    <a:pt x="82" y="226"/>
                  </a:lnTo>
                  <a:lnTo>
                    <a:pt x="91" y="218"/>
                  </a:lnTo>
                  <a:lnTo>
                    <a:pt x="95" y="207"/>
                  </a:lnTo>
                  <a:lnTo>
                    <a:pt x="97" y="193"/>
                  </a:lnTo>
                  <a:lnTo>
                    <a:pt x="95" y="193"/>
                  </a:lnTo>
                  <a:lnTo>
                    <a:pt x="89" y="193"/>
                  </a:lnTo>
                  <a:lnTo>
                    <a:pt x="81" y="194"/>
                  </a:lnTo>
                  <a:lnTo>
                    <a:pt x="72" y="197"/>
                  </a:lnTo>
                  <a:lnTo>
                    <a:pt x="64" y="205"/>
                  </a:lnTo>
                  <a:lnTo>
                    <a:pt x="55" y="215"/>
                  </a:lnTo>
                  <a:lnTo>
                    <a:pt x="51" y="232"/>
                  </a:lnTo>
                  <a:lnTo>
                    <a:pt x="51" y="147"/>
                  </a:lnTo>
                  <a:lnTo>
                    <a:pt x="54" y="147"/>
                  </a:lnTo>
                  <a:lnTo>
                    <a:pt x="60" y="147"/>
                  </a:lnTo>
                  <a:lnTo>
                    <a:pt x="66" y="144"/>
                  </a:lnTo>
                  <a:lnTo>
                    <a:pt x="74" y="141"/>
                  </a:lnTo>
                  <a:lnTo>
                    <a:pt x="82" y="136"/>
                  </a:lnTo>
                  <a:lnTo>
                    <a:pt x="91" y="128"/>
                  </a:lnTo>
                  <a:lnTo>
                    <a:pt x="95" y="117"/>
                  </a:lnTo>
                  <a:lnTo>
                    <a:pt x="97" y="102"/>
                  </a:lnTo>
                  <a:lnTo>
                    <a:pt x="95" y="102"/>
                  </a:lnTo>
                  <a:lnTo>
                    <a:pt x="89" y="102"/>
                  </a:lnTo>
                  <a:lnTo>
                    <a:pt x="81" y="105"/>
                  </a:lnTo>
                  <a:lnTo>
                    <a:pt x="72" y="109"/>
                  </a:lnTo>
                  <a:lnTo>
                    <a:pt x="64" y="116"/>
                  </a:lnTo>
                  <a:lnTo>
                    <a:pt x="55" y="126"/>
                  </a:lnTo>
                  <a:lnTo>
                    <a:pt x="51" y="141"/>
                  </a:lnTo>
                  <a:lnTo>
                    <a:pt x="51" y="46"/>
                  </a:lnTo>
                  <a:lnTo>
                    <a:pt x="51" y="43"/>
                  </a:lnTo>
                  <a:lnTo>
                    <a:pt x="51" y="37"/>
                  </a:lnTo>
                  <a:lnTo>
                    <a:pt x="49" y="31"/>
                  </a:lnTo>
                  <a:lnTo>
                    <a:pt x="46" y="23"/>
                  </a:lnTo>
                  <a:lnTo>
                    <a:pt x="41" y="15"/>
                  </a:lnTo>
                  <a:lnTo>
                    <a:pt x="33" y="6"/>
                  </a:lnTo>
                  <a:lnTo>
                    <a:pt x="22" y="2"/>
                  </a:lnTo>
                  <a:lnTo>
                    <a:pt x="7" y="0"/>
                  </a:lnTo>
                  <a:lnTo>
                    <a:pt x="7" y="2"/>
                  </a:lnTo>
                  <a:lnTo>
                    <a:pt x="8" y="9"/>
                  </a:lnTo>
                  <a:lnTo>
                    <a:pt x="11" y="17"/>
                  </a:lnTo>
                  <a:lnTo>
                    <a:pt x="16" y="27"/>
                  </a:lnTo>
                  <a:lnTo>
                    <a:pt x="23" y="36"/>
                  </a:lnTo>
                  <a:lnTo>
                    <a:pt x="34" y="43"/>
                  </a:lnTo>
                  <a:lnTo>
                    <a:pt x="46" y="46"/>
                  </a:lnTo>
                  <a:lnTo>
                    <a:pt x="46" y="113"/>
                  </a:lnTo>
                  <a:lnTo>
                    <a:pt x="46" y="112"/>
                  </a:lnTo>
                  <a:lnTo>
                    <a:pt x="46" y="106"/>
                  </a:lnTo>
                  <a:lnTo>
                    <a:pt x="43" y="98"/>
                  </a:lnTo>
                  <a:lnTo>
                    <a:pt x="41" y="90"/>
                  </a:lnTo>
                  <a:lnTo>
                    <a:pt x="35" y="82"/>
                  </a:lnTo>
                  <a:lnTo>
                    <a:pt x="27" y="75"/>
                  </a:lnTo>
                  <a:lnTo>
                    <a:pt x="16" y="70"/>
                  </a:lnTo>
                  <a:lnTo>
                    <a:pt x="0" y="67"/>
                  </a:lnTo>
                  <a:lnTo>
                    <a:pt x="0" y="70"/>
                  </a:lnTo>
                  <a:lnTo>
                    <a:pt x="0" y="75"/>
                  </a:lnTo>
                  <a:lnTo>
                    <a:pt x="0" y="82"/>
                  </a:lnTo>
                  <a:lnTo>
                    <a:pt x="3" y="91"/>
                  </a:lnTo>
                  <a:lnTo>
                    <a:pt x="7" y="100"/>
                  </a:lnTo>
                  <a:lnTo>
                    <a:pt x="15" y="109"/>
                  </a:lnTo>
                  <a:lnTo>
                    <a:pt x="28" y="114"/>
                  </a:lnTo>
                  <a:lnTo>
                    <a:pt x="46" y="118"/>
                  </a:lnTo>
                  <a:lnTo>
                    <a:pt x="46" y="209"/>
                  </a:lnTo>
                  <a:lnTo>
                    <a:pt x="46" y="207"/>
                  </a:lnTo>
                  <a:lnTo>
                    <a:pt x="45" y="202"/>
                  </a:lnTo>
                  <a:lnTo>
                    <a:pt x="43" y="195"/>
                  </a:lnTo>
                  <a:lnTo>
                    <a:pt x="39" y="188"/>
                  </a:lnTo>
                  <a:lnTo>
                    <a:pt x="34" y="182"/>
                  </a:lnTo>
                  <a:lnTo>
                    <a:pt x="24" y="178"/>
                  </a:lnTo>
                  <a:lnTo>
                    <a:pt x="12" y="175"/>
                  </a:lnTo>
                  <a:lnTo>
                    <a:pt x="12" y="178"/>
                  </a:lnTo>
                  <a:lnTo>
                    <a:pt x="11" y="182"/>
                  </a:lnTo>
                  <a:lnTo>
                    <a:pt x="11" y="188"/>
                  </a:lnTo>
                  <a:lnTo>
                    <a:pt x="14" y="197"/>
                  </a:lnTo>
                  <a:lnTo>
                    <a:pt x="19" y="205"/>
                  </a:lnTo>
                  <a:lnTo>
                    <a:pt x="30" y="211"/>
                  </a:lnTo>
                  <a:lnTo>
                    <a:pt x="46" y="215"/>
                  </a:lnTo>
                  <a:lnTo>
                    <a:pt x="46" y="373"/>
                  </a:lnTo>
                  <a:lnTo>
                    <a:pt x="51" y="373"/>
                  </a:lnTo>
                  <a:close/>
                </a:path>
              </a:pathLst>
            </a:custGeom>
            <a:solidFill>
              <a:srgbClr val="D7D7D7"/>
            </a:solidFill>
            <a:ln w="0">
              <a:solidFill>
                <a:srgbClr val="D7D7D7"/>
              </a:solidFill>
              <a:prstDash val="solid"/>
              <a:round/>
              <a:headEnd/>
              <a:tailEnd/>
            </a:ln>
          </p:spPr>
          <p:txBody>
            <a:bodyPr/>
            <a:lstStyle/>
            <a:p>
              <a:endParaRPr lang="en-US"/>
            </a:p>
          </p:txBody>
        </p:sp>
      </p:grpSp>
      <p:sp>
        <p:nvSpPr>
          <p:cNvPr id="29" name="Freeform 27" descr="Dark upward diagonal">
            <a:extLst>
              <a:ext uri="{FF2B5EF4-FFF2-40B4-BE49-F238E27FC236}">
                <a16:creationId xmlns:a16="http://schemas.microsoft.com/office/drawing/2014/main" id="{37DCEA5D-3A2C-85AF-070A-C7E441013085}"/>
              </a:ext>
            </a:extLst>
          </p:cNvPr>
          <p:cNvSpPr>
            <a:spLocks/>
          </p:cNvSpPr>
          <p:nvPr/>
        </p:nvSpPr>
        <p:spPr bwMode="gray">
          <a:xfrm>
            <a:off x="85725" y="76200"/>
            <a:ext cx="8977313" cy="500063"/>
          </a:xfrm>
          <a:custGeom>
            <a:avLst/>
            <a:gdLst>
              <a:gd name="T0" fmla="*/ 0 w 5655"/>
              <a:gd name="T1" fmla="*/ 2147483646 h 315"/>
              <a:gd name="T2" fmla="*/ 2147483646 w 5655"/>
              <a:gd name="T3" fmla="*/ 0 h 315"/>
              <a:gd name="T4" fmla="*/ 2147483646 w 5655"/>
              <a:gd name="T5" fmla="*/ 2147483646 h 315"/>
              <a:gd name="T6" fmla="*/ 2147483646 w 5655"/>
              <a:gd name="T7" fmla="*/ 2147483646 h 315"/>
              <a:gd name="T8" fmla="*/ 2147483646 w 5655"/>
              <a:gd name="T9" fmla="*/ 2147483646 h 315"/>
              <a:gd name="T10" fmla="*/ 0 w 5655"/>
              <a:gd name="T11" fmla="*/ 2147483646 h 3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55" h="315">
                <a:moveTo>
                  <a:pt x="0" y="1"/>
                </a:moveTo>
                <a:lnTo>
                  <a:pt x="5546" y="0"/>
                </a:lnTo>
                <a:cubicBezTo>
                  <a:pt x="5652" y="0"/>
                  <a:pt x="5655" y="84"/>
                  <a:pt x="5655" y="84"/>
                </a:cubicBezTo>
                <a:lnTo>
                  <a:pt x="5649" y="315"/>
                </a:lnTo>
                <a:lnTo>
                  <a:pt x="1" y="314"/>
                </a:lnTo>
                <a:lnTo>
                  <a:pt x="0" y="1"/>
                </a:lnTo>
                <a:close/>
              </a:path>
            </a:pathLst>
          </a:custGeom>
          <a:blipFill dpi="0" rotWithShape="0">
            <a:blip r:embed="rId4"/>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Rectangle 28">
            <a:extLst>
              <a:ext uri="{FF2B5EF4-FFF2-40B4-BE49-F238E27FC236}">
                <a16:creationId xmlns:a16="http://schemas.microsoft.com/office/drawing/2014/main" id="{2CD28467-16D8-D51B-3206-170EC1702EEA}"/>
              </a:ext>
            </a:extLst>
          </p:cNvPr>
          <p:cNvSpPr>
            <a:spLocks noChangeArrowheads="1"/>
          </p:cNvSpPr>
          <p:nvPr/>
        </p:nvSpPr>
        <p:spPr bwMode="gray">
          <a:xfrm>
            <a:off x="114300" y="6610350"/>
            <a:ext cx="8931275" cy="163513"/>
          </a:xfrm>
          <a:prstGeom prst="rect">
            <a:avLst/>
          </a:prstGeom>
          <a:solidFill>
            <a:schemeClr val="accent1"/>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vi-VN"/>
          </a:p>
        </p:txBody>
      </p:sp>
      <p:grpSp>
        <p:nvGrpSpPr>
          <p:cNvPr id="31" name="Group 74">
            <a:extLst>
              <a:ext uri="{FF2B5EF4-FFF2-40B4-BE49-F238E27FC236}">
                <a16:creationId xmlns:a16="http://schemas.microsoft.com/office/drawing/2014/main" id="{2C87A9D0-3653-554A-B967-9C46FDEFFF72}"/>
              </a:ext>
            </a:extLst>
          </p:cNvPr>
          <p:cNvGrpSpPr>
            <a:grpSpLocks/>
          </p:cNvGrpSpPr>
          <p:nvPr/>
        </p:nvGrpSpPr>
        <p:grpSpPr bwMode="auto">
          <a:xfrm>
            <a:off x="85725" y="854075"/>
            <a:ext cx="8982075" cy="1131888"/>
            <a:chOff x="54" y="538"/>
            <a:chExt cx="5658" cy="713"/>
          </a:xfrm>
        </p:grpSpPr>
        <p:sp>
          <p:nvSpPr>
            <p:cNvPr id="32" name="Freeform 30">
              <a:extLst>
                <a:ext uri="{FF2B5EF4-FFF2-40B4-BE49-F238E27FC236}">
                  <a16:creationId xmlns:a16="http://schemas.microsoft.com/office/drawing/2014/main" id="{32D289E0-C424-F654-0A50-21A18CC935EF}"/>
                </a:ext>
              </a:extLst>
            </p:cNvPr>
            <p:cNvSpPr>
              <a:spLocks/>
            </p:cNvSpPr>
            <p:nvPr userDrawn="1"/>
          </p:nvSpPr>
          <p:spPr bwMode="gray">
            <a:xfrm>
              <a:off x="54" y="736"/>
              <a:ext cx="5658" cy="515"/>
            </a:xfrm>
            <a:custGeom>
              <a:avLst/>
              <a:gdLst>
                <a:gd name="T0" fmla="*/ 0 w 5446"/>
                <a:gd name="T1" fmla="*/ 0 h 590"/>
                <a:gd name="T2" fmla="*/ 6849 w 5446"/>
                <a:gd name="T3" fmla="*/ 0 h 590"/>
                <a:gd name="T4" fmla="*/ 6849 w 5446"/>
                <a:gd name="T5" fmla="*/ 138 h 590"/>
                <a:gd name="T6" fmla="*/ 6849 w 5446"/>
                <a:gd name="T7" fmla="*/ 200 h 590"/>
                <a:gd name="T8" fmla="*/ 1902 w 5446"/>
                <a:gd name="T9" fmla="*/ 196 h 590"/>
                <a:gd name="T10" fmla="*/ 1619 w 5446"/>
                <a:gd name="T11" fmla="*/ 258 h 590"/>
                <a:gd name="T12" fmla="*/ 0 w 5446"/>
                <a:gd name="T13" fmla="*/ 261 h 590"/>
                <a:gd name="T14" fmla="*/ 0 w 5446"/>
                <a:gd name="T15" fmla="*/ 0 h 59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446" h="590">
                  <a:moveTo>
                    <a:pt x="0" y="0"/>
                  </a:moveTo>
                  <a:lnTo>
                    <a:pt x="5446" y="0"/>
                  </a:lnTo>
                  <a:lnTo>
                    <a:pt x="5446" y="312"/>
                  </a:lnTo>
                  <a:lnTo>
                    <a:pt x="5446" y="451"/>
                  </a:lnTo>
                  <a:cubicBezTo>
                    <a:pt x="4790" y="473"/>
                    <a:pt x="2205" y="421"/>
                    <a:pt x="1512" y="443"/>
                  </a:cubicBezTo>
                  <a:lnTo>
                    <a:pt x="1288" y="584"/>
                  </a:lnTo>
                  <a:lnTo>
                    <a:pt x="0" y="590"/>
                  </a:lnTo>
                  <a:lnTo>
                    <a:pt x="0"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1">
              <a:extLst>
                <a:ext uri="{FF2B5EF4-FFF2-40B4-BE49-F238E27FC236}">
                  <a16:creationId xmlns:a16="http://schemas.microsoft.com/office/drawing/2014/main" id="{990406BB-465D-992C-A60E-4944933F7F7D}"/>
                </a:ext>
              </a:extLst>
            </p:cNvPr>
            <p:cNvSpPr>
              <a:spLocks/>
            </p:cNvSpPr>
            <p:nvPr userDrawn="1"/>
          </p:nvSpPr>
          <p:spPr bwMode="gray">
            <a:xfrm>
              <a:off x="54" y="538"/>
              <a:ext cx="5658" cy="655"/>
            </a:xfrm>
            <a:custGeom>
              <a:avLst/>
              <a:gdLst>
                <a:gd name="T0" fmla="*/ 1 w 5658"/>
                <a:gd name="T1" fmla="*/ 0 h 655"/>
                <a:gd name="T2" fmla="*/ 5657 w 5658"/>
                <a:gd name="T3" fmla="*/ 0 h 655"/>
                <a:gd name="T4" fmla="*/ 5658 w 5658"/>
                <a:gd name="T5" fmla="*/ 534 h 655"/>
                <a:gd name="T6" fmla="*/ 1553 w 5658"/>
                <a:gd name="T7" fmla="*/ 528 h 655"/>
                <a:gd name="T8" fmla="*/ 1317 w 5658"/>
                <a:gd name="T9" fmla="*/ 651 h 655"/>
                <a:gd name="T10" fmla="*/ 0 w 5658"/>
                <a:gd name="T11" fmla="*/ 655 h 655"/>
                <a:gd name="T12" fmla="*/ 1 w 5658"/>
                <a:gd name="T13" fmla="*/ 0 h 65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58" h="655">
                  <a:moveTo>
                    <a:pt x="1" y="0"/>
                  </a:moveTo>
                  <a:lnTo>
                    <a:pt x="5657" y="0"/>
                  </a:lnTo>
                  <a:lnTo>
                    <a:pt x="5658" y="534"/>
                  </a:lnTo>
                  <a:lnTo>
                    <a:pt x="1553" y="528"/>
                  </a:lnTo>
                  <a:lnTo>
                    <a:pt x="1317" y="651"/>
                  </a:lnTo>
                  <a:lnTo>
                    <a:pt x="0" y="655"/>
                  </a:lnTo>
                  <a:lnTo>
                    <a:pt x="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32">
              <a:extLst>
                <a:ext uri="{FF2B5EF4-FFF2-40B4-BE49-F238E27FC236}">
                  <a16:creationId xmlns:a16="http://schemas.microsoft.com/office/drawing/2014/main" id="{C43C0580-706C-533E-1091-96A5D460A0FA}"/>
                </a:ext>
              </a:extLst>
            </p:cNvPr>
            <p:cNvSpPr>
              <a:spLocks/>
            </p:cNvSpPr>
            <p:nvPr userDrawn="1"/>
          </p:nvSpPr>
          <p:spPr bwMode="gray">
            <a:xfrm>
              <a:off x="54" y="1062"/>
              <a:ext cx="1496" cy="98"/>
            </a:xfrm>
            <a:custGeom>
              <a:avLst/>
              <a:gdLst>
                <a:gd name="T0" fmla="*/ 1810 w 1440"/>
                <a:gd name="T1" fmla="*/ 1 h 112"/>
                <a:gd name="T2" fmla="*/ 1585 w 1440"/>
                <a:gd name="T3" fmla="*/ 51 h 112"/>
                <a:gd name="T4" fmla="*/ 0 w 1440"/>
                <a:gd name="T5" fmla="*/ 50 h 112"/>
                <a:gd name="T6" fmla="*/ 0 w 1440"/>
                <a:gd name="T7" fmla="*/ 22 h 112"/>
                <a:gd name="T8" fmla="*/ 1344 w 1440"/>
                <a:gd name="T9" fmla="*/ 23 h 112"/>
                <a:gd name="T10" fmla="*/ 1436 w 1440"/>
                <a:gd name="T11" fmla="*/ 0 h 112"/>
                <a:gd name="T12" fmla="*/ 1810 w 1440"/>
                <a:gd name="T13" fmla="*/ 1 h 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40" h="112">
                  <a:moveTo>
                    <a:pt x="1440" y="1"/>
                  </a:moveTo>
                  <a:lnTo>
                    <a:pt x="1261" y="112"/>
                  </a:lnTo>
                  <a:lnTo>
                    <a:pt x="0" y="110"/>
                  </a:lnTo>
                  <a:lnTo>
                    <a:pt x="0" y="49"/>
                  </a:lnTo>
                  <a:lnTo>
                    <a:pt x="1069" y="50"/>
                  </a:lnTo>
                  <a:lnTo>
                    <a:pt x="1142" y="0"/>
                  </a:lnTo>
                  <a:lnTo>
                    <a:pt x="1440" y="1"/>
                  </a:ln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5" name="Rectangle 33">
            <a:extLst>
              <a:ext uri="{FF2B5EF4-FFF2-40B4-BE49-F238E27FC236}">
                <a16:creationId xmlns:a16="http://schemas.microsoft.com/office/drawing/2014/main" id="{40B3EA93-2F78-5E51-BE1A-C3F80D59518D}"/>
              </a:ext>
            </a:extLst>
          </p:cNvPr>
          <p:cNvSpPr>
            <a:spLocks noChangeArrowheads="1"/>
          </p:cNvSpPr>
          <p:nvPr/>
        </p:nvSpPr>
        <p:spPr bwMode="gray">
          <a:xfrm>
            <a:off x="85725" y="609600"/>
            <a:ext cx="8982075" cy="185738"/>
          </a:xfrm>
          <a:prstGeom prst="rect">
            <a:avLst/>
          </a:prstGeom>
          <a:solidFill>
            <a:schemeClr val="accent1"/>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vi-VN"/>
          </a:p>
        </p:txBody>
      </p:sp>
      <p:sp>
        <p:nvSpPr>
          <p:cNvPr id="36" name="Rectangle 38" descr="1">
            <a:extLst>
              <a:ext uri="{FF2B5EF4-FFF2-40B4-BE49-F238E27FC236}">
                <a16:creationId xmlns:a16="http://schemas.microsoft.com/office/drawing/2014/main" id="{70BADDC5-9AF1-46B4-ED23-6207FE41B1C4}"/>
              </a:ext>
            </a:extLst>
          </p:cNvPr>
          <p:cNvSpPr>
            <a:spLocks noChangeArrowheads="1"/>
          </p:cNvSpPr>
          <p:nvPr/>
        </p:nvSpPr>
        <p:spPr bwMode="gray">
          <a:xfrm>
            <a:off x="4067175" y="4497388"/>
            <a:ext cx="741363" cy="742950"/>
          </a:xfrm>
          <a:prstGeom prst="rect">
            <a:avLst/>
          </a:prstGeom>
          <a:blipFill dpi="0" rotWithShape="1">
            <a:blip r:embed="rId5"/>
            <a:srcRect/>
            <a:stretch>
              <a:fillRect/>
            </a:stretch>
          </a:blip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en-US"/>
          </a:p>
        </p:txBody>
      </p:sp>
      <p:sp>
        <p:nvSpPr>
          <p:cNvPr id="37" name="Rectangle 40" descr="7">
            <a:extLst>
              <a:ext uri="{FF2B5EF4-FFF2-40B4-BE49-F238E27FC236}">
                <a16:creationId xmlns:a16="http://schemas.microsoft.com/office/drawing/2014/main" id="{FC13512D-13D9-C085-75CC-97F40796AB99}"/>
              </a:ext>
            </a:extLst>
          </p:cNvPr>
          <p:cNvSpPr>
            <a:spLocks noChangeArrowheads="1"/>
          </p:cNvSpPr>
          <p:nvPr/>
        </p:nvSpPr>
        <p:spPr bwMode="gray">
          <a:xfrm>
            <a:off x="3275013" y="5314950"/>
            <a:ext cx="742950" cy="742950"/>
          </a:xfrm>
          <a:prstGeom prst="rect">
            <a:avLst/>
          </a:prstGeom>
          <a:blipFill dpi="0" rotWithShape="1">
            <a:blip r:embed="rId6" cstate="print"/>
            <a:srcRect/>
            <a:stretch>
              <a:fillRect/>
            </a:stretch>
          </a:blip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en-US"/>
          </a:p>
        </p:txBody>
      </p:sp>
      <p:sp>
        <p:nvSpPr>
          <p:cNvPr id="38" name="Rectangle 42">
            <a:extLst>
              <a:ext uri="{FF2B5EF4-FFF2-40B4-BE49-F238E27FC236}">
                <a16:creationId xmlns:a16="http://schemas.microsoft.com/office/drawing/2014/main" id="{D8A65017-6B78-5EA5-BCEC-FE08B78560F2}"/>
              </a:ext>
            </a:extLst>
          </p:cNvPr>
          <p:cNvSpPr>
            <a:spLocks noChangeArrowheads="1"/>
          </p:cNvSpPr>
          <p:nvPr/>
        </p:nvSpPr>
        <p:spPr bwMode="gray">
          <a:xfrm>
            <a:off x="3282950" y="4510088"/>
            <a:ext cx="741363" cy="744537"/>
          </a:xfrm>
          <a:prstGeom prst="rect">
            <a:avLst/>
          </a:prstGeom>
          <a:solidFill>
            <a:srgbClr val="D7D7D7"/>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vi-VN"/>
          </a:p>
        </p:txBody>
      </p:sp>
      <p:sp>
        <p:nvSpPr>
          <p:cNvPr id="39" name="Rectangle 37" descr="6">
            <a:extLst>
              <a:ext uri="{FF2B5EF4-FFF2-40B4-BE49-F238E27FC236}">
                <a16:creationId xmlns:a16="http://schemas.microsoft.com/office/drawing/2014/main" id="{9C8F68F4-D3C3-0176-61DF-520357530A68}"/>
              </a:ext>
            </a:extLst>
          </p:cNvPr>
          <p:cNvSpPr>
            <a:spLocks noChangeArrowheads="1"/>
          </p:cNvSpPr>
          <p:nvPr/>
        </p:nvSpPr>
        <p:spPr bwMode="gray">
          <a:xfrm>
            <a:off x="1703388" y="5314950"/>
            <a:ext cx="742950" cy="742950"/>
          </a:xfrm>
          <a:prstGeom prst="rect">
            <a:avLst/>
          </a:prstGeom>
          <a:blipFill dpi="0" rotWithShape="1">
            <a:blip r:embed="rId7"/>
            <a:srcRect/>
            <a:stretch>
              <a:fillRect/>
            </a:stretch>
          </a:blip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en-US"/>
          </a:p>
        </p:txBody>
      </p:sp>
      <p:sp>
        <p:nvSpPr>
          <p:cNvPr id="40" name="Text Box 45">
            <a:extLst>
              <a:ext uri="{FF2B5EF4-FFF2-40B4-BE49-F238E27FC236}">
                <a16:creationId xmlns:a16="http://schemas.microsoft.com/office/drawing/2014/main" id="{5F922525-F189-AC78-57DF-B30CF2C410DB}"/>
              </a:ext>
            </a:extLst>
          </p:cNvPr>
          <p:cNvSpPr txBox="1">
            <a:spLocks noChangeArrowheads="1"/>
          </p:cNvSpPr>
          <p:nvPr/>
        </p:nvSpPr>
        <p:spPr bwMode="gray">
          <a:xfrm>
            <a:off x="161925" y="842963"/>
            <a:ext cx="1303338" cy="427037"/>
          </a:xfrm>
          <a:prstGeom prst="rect">
            <a:avLst/>
          </a:prstGeom>
          <a:noFill/>
          <a:ln>
            <a:noFill/>
          </a:ln>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vi-VN" sz="2200">
                <a:solidFill>
                  <a:srgbClr val="FFFFFF"/>
                </a:solidFill>
                <a:latin typeface="Arial Black" panose="020B0604020202020204" pitchFamily="34" charset="0"/>
              </a:rPr>
              <a:t>L/O/G/O</a:t>
            </a:r>
          </a:p>
        </p:txBody>
      </p:sp>
      <p:sp>
        <p:nvSpPr>
          <p:cNvPr id="41" name="Rectangle 49">
            <a:extLst>
              <a:ext uri="{FF2B5EF4-FFF2-40B4-BE49-F238E27FC236}">
                <a16:creationId xmlns:a16="http://schemas.microsoft.com/office/drawing/2014/main" id="{20E533D5-0B83-D63C-BFAA-006F1060EFF3}"/>
              </a:ext>
            </a:extLst>
          </p:cNvPr>
          <p:cNvSpPr>
            <a:spLocks noChangeArrowheads="1"/>
          </p:cNvSpPr>
          <p:nvPr/>
        </p:nvSpPr>
        <p:spPr bwMode="gray">
          <a:xfrm>
            <a:off x="1703388" y="4511675"/>
            <a:ext cx="742950" cy="742950"/>
          </a:xfrm>
          <a:prstGeom prst="rect">
            <a:avLst/>
          </a:prstGeom>
          <a:solidFill>
            <a:schemeClr val="accent1">
              <a:alpha val="50195"/>
            </a:schemeClr>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vi-VN"/>
          </a:p>
        </p:txBody>
      </p:sp>
      <p:sp>
        <p:nvSpPr>
          <p:cNvPr id="42" name="Rectangle 50">
            <a:extLst>
              <a:ext uri="{FF2B5EF4-FFF2-40B4-BE49-F238E27FC236}">
                <a16:creationId xmlns:a16="http://schemas.microsoft.com/office/drawing/2014/main" id="{1C072C69-F4CA-43E1-2405-D31761C935ED}"/>
              </a:ext>
            </a:extLst>
          </p:cNvPr>
          <p:cNvSpPr>
            <a:spLocks noChangeArrowheads="1"/>
          </p:cNvSpPr>
          <p:nvPr/>
        </p:nvSpPr>
        <p:spPr bwMode="gray">
          <a:xfrm>
            <a:off x="128588" y="4511675"/>
            <a:ext cx="741362" cy="742950"/>
          </a:xfrm>
          <a:prstGeom prst="rect">
            <a:avLst/>
          </a:prstGeom>
          <a:solidFill>
            <a:schemeClr val="bg1">
              <a:alpha val="50195"/>
            </a:schemeClr>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vi-VN"/>
          </a:p>
        </p:txBody>
      </p:sp>
      <p:sp>
        <p:nvSpPr>
          <p:cNvPr id="43" name="Rectangle 52">
            <a:extLst>
              <a:ext uri="{FF2B5EF4-FFF2-40B4-BE49-F238E27FC236}">
                <a16:creationId xmlns:a16="http://schemas.microsoft.com/office/drawing/2014/main" id="{4ACA8C25-4F1E-D07F-4994-94CA1D1624D3}"/>
              </a:ext>
            </a:extLst>
          </p:cNvPr>
          <p:cNvSpPr>
            <a:spLocks noChangeArrowheads="1"/>
          </p:cNvSpPr>
          <p:nvPr/>
        </p:nvSpPr>
        <p:spPr bwMode="gray">
          <a:xfrm>
            <a:off x="2492375" y="5314950"/>
            <a:ext cx="742950" cy="742950"/>
          </a:xfrm>
          <a:prstGeom prst="rect">
            <a:avLst/>
          </a:prstGeom>
          <a:solidFill>
            <a:schemeClr val="tx1"/>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vi-VN"/>
          </a:p>
        </p:txBody>
      </p:sp>
      <p:pic>
        <p:nvPicPr>
          <p:cNvPr id="44" name="Picture 43" descr="1">
            <a:extLst>
              <a:ext uri="{FF2B5EF4-FFF2-40B4-BE49-F238E27FC236}">
                <a16:creationId xmlns:a16="http://schemas.microsoft.com/office/drawing/2014/main" id="{80BAB7E2-4E1A-A794-8AD4-F4769CB4C1A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gray">
          <a:xfrm>
            <a:off x="130175" y="2911475"/>
            <a:ext cx="1347788" cy="153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Rectangle 70" descr="2">
            <a:extLst>
              <a:ext uri="{FF2B5EF4-FFF2-40B4-BE49-F238E27FC236}">
                <a16:creationId xmlns:a16="http://schemas.microsoft.com/office/drawing/2014/main" id="{04B88FE4-F805-CFF3-B433-B1D2F2F6AF17}"/>
              </a:ext>
            </a:extLst>
          </p:cNvPr>
          <p:cNvSpPr>
            <a:spLocks noChangeArrowheads="1"/>
          </p:cNvSpPr>
          <p:nvPr/>
        </p:nvSpPr>
        <p:spPr bwMode="gray">
          <a:xfrm>
            <a:off x="1701800" y="3705225"/>
            <a:ext cx="744538" cy="742950"/>
          </a:xfrm>
          <a:prstGeom prst="rect">
            <a:avLst/>
          </a:prstGeom>
          <a:blipFill dpi="0" rotWithShape="1">
            <a:blip r:embed="rId9"/>
            <a:srcRect/>
            <a:stretch>
              <a:fillRect/>
            </a:stretch>
          </a:blip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en-US"/>
          </a:p>
        </p:txBody>
      </p:sp>
      <p:sp>
        <p:nvSpPr>
          <p:cNvPr id="3075" name="Rectangle 3"/>
          <p:cNvSpPr>
            <a:spLocks noGrp="1" noChangeArrowheads="1"/>
          </p:cNvSpPr>
          <p:nvPr>
            <p:ph type="subTitle" idx="1"/>
          </p:nvPr>
        </p:nvSpPr>
        <p:spPr>
          <a:xfrm>
            <a:off x="4114800" y="6196013"/>
            <a:ext cx="4811713" cy="403225"/>
          </a:xfrm>
        </p:spPr>
        <p:txBody>
          <a:bodyPr/>
          <a:lstStyle>
            <a:lvl1pPr marL="0" indent="0" algn="r">
              <a:buFontTx/>
              <a:buNone/>
              <a:defRPr sz="1600" i="1">
                <a:solidFill>
                  <a:srgbClr val="FFFFFF"/>
                </a:solidFill>
                <a:latin typeface="Times New Roman" pitchFamily="18" charset="0"/>
              </a:defRPr>
            </a:lvl1pPr>
          </a:lstStyle>
          <a:p>
            <a:pPr lvl="0"/>
            <a:r>
              <a:rPr lang="en-US" noProof="0"/>
              <a:t>Click to edit Master subtitle style</a:t>
            </a:r>
          </a:p>
        </p:txBody>
      </p:sp>
      <p:sp>
        <p:nvSpPr>
          <p:cNvPr id="3074" name="Rectangle 2"/>
          <p:cNvSpPr>
            <a:spLocks noGrp="1" noChangeArrowheads="1"/>
          </p:cNvSpPr>
          <p:nvPr>
            <p:ph type="ctrTitle"/>
          </p:nvPr>
        </p:nvSpPr>
        <p:spPr>
          <a:xfrm>
            <a:off x="2819400" y="2819400"/>
            <a:ext cx="6019800" cy="1470025"/>
          </a:xfrm>
        </p:spPr>
        <p:txBody>
          <a:bodyPr/>
          <a:lstStyle>
            <a:lvl1pPr algn="r">
              <a:defRPr sz="4800">
                <a:solidFill>
                  <a:srgbClr val="000000"/>
                </a:solidFill>
              </a:defRPr>
            </a:lvl1pPr>
          </a:lstStyle>
          <a:p>
            <a:pPr lvl="0"/>
            <a:r>
              <a:rPr lang="en-US" noProof="0"/>
              <a:t>Click to edit Master title style</a:t>
            </a:r>
          </a:p>
        </p:txBody>
      </p:sp>
      <p:sp>
        <p:nvSpPr>
          <p:cNvPr id="46" name="Rectangle 4">
            <a:extLst>
              <a:ext uri="{FF2B5EF4-FFF2-40B4-BE49-F238E27FC236}">
                <a16:creationId xmlns:a16="http://schemas.microsoft.com/office/drawing/2014/main" id="{19A2651D-7354-790B-F59F-CA4897200B10}"/>
              </a:ext>
            </a:extLst>
          </p:cNvPr>
          <p:cNvSpPr>
            <a:spLocks noGrp="1" noChangeArrowheads="1"/>
          </p:cNvSpPr>
          <p:nvPr>
            <p:ph type="dt" sz="half" idx="10"/>
          </p:nvPr>
        </p:nvSpPr>
        <p:spPr>
          <a:xfrm>
            <a:off x="231775" y="6445250"/>
            <a:ext cx="2205038" cy="317500"/>
          </a:xfrm>
        </p:spPr>
        <p:txBody>
          <a:bodyPr/>
          <a:lstStyle>
            <a:lvl1pPr>
              <a:defRPr/>
            </a:lvl1pPr>
          </a:lstStyle>
          <a:p>
            <a:pPr>
              <a:defRPr/>
            </a:pPr>
            <a:endParaRPr lang="vi-VN" altLang="vi-VN"/>
          </a:p>
        </p:txBody>
      </p:sp>
      <p:sp>
        <p:nvSpPr>
          <p:cNvPr id="47" name="Rectangle 5">
            <a:extLst>
              <a:ext uri="{FF2B5EF4-FFF2-40B4-BE49-F238E27FC236}">
                <a16:creationId xmlns:a16="http://schemas.microsoft.com/office/drawing/2014/main" id="{5C386918-4CFC-20EC-CB81-B54274956508}"/>
              </a:ext>
            </a:extLst>
          </p:cNvPr>
          <p:cNvSpPr>
            <a:spLocks noGrp="1" noChangeArrowheads="1"/>
          </p:cNvSpPr>
          <p:nvPr>
            <p:ph type="ftr" sz="quarter" idx="11"/>
          </p:nvPr>
        </p:nvSpPr>
        <p:spPr>
          <a:xfrm>
            <a:off x="2574925" y="6445250"/>
            <a:ext cx="2990850" cy="317500"/>
          </a:xfrm>
        </p:spPr>
        <p:txBody>
          <a:bodyPr/>
          <a:lstStyle>
            <a:lvl1pPr>
              <a:defRPr/>
            </a:lvl1pPr>
          </a:lstStyle>
          <a:p>
            <a:pPr>
              <a:defRPr/>
            </a:pPr>
            <a:endParaRPr lang="vi-VN" altLang="vi-VN"/>
          </a:p>
        </p:txBody>
      </p:sp>
      <p:sp>
        <p:nvSpPr>
          <p:cNvPr id="48" name="Rectangle 6">
            <a:extLst>
              <a:ext uri="{FF2B5EF4-FFF2-40B4-BE49-F238E27FC236}">
                <a16:creationId xmlns:a16="http://schemas.microsoft.com/office/drawing/2014/main" id="{B6F0E934-C446-A0D2-3B83-374B117D976B}"/>
              </a:ext>
            </a:extLst>
          </p:cNvPr>
          <p:cNvSpPr>
            <a:spLocks noGrp="1" noChangeArrowheads="1"/>
          </p:cNvSpPr>
          <p:nvPr>
            <p:ph type="sldNum" sz="quarter" idx="12"/>
          </p:nvPr>
        </p:nvSpPr>
        <p:spPr>
          <a:xfrm>
            <a:off x="5700713" y="6445250"/>
            <a:ext cx="2205037" cy="317500"/>
          </a:xfrm>
        </p:spPr>
        <p:txBody>
          <a:bodyPr/>
          <a:lstStyle>
            <a:lvl1pPr>
              <a:defRPr smtClean="0"/>
            </a:lvl1pPr>
          </a:lstStyle>
          <a:p>
            <a:pPr>
              <a:defRPr/>
            </a:pPr>
            <a:fld id="{09B1F1E8-6A06-4140-969D-C2DC326E3684}" type="slidenum">
              <a:rPr lang="en-US" altLang="en-US"/>
              <a:pPr>
                <a:defRPr/>
              </a:pPr>
              <a:t>‹#›</a:t>
            </a:fld>
            <a:endParaRPr lang="en-US" altLang="en-US"/>
          </a:p>
        </p:txBody>
      </p:sp>
    </p:spTree>
    <p:extLst>
      <p:ext uri="{BB962C8B-B14F-4D97-AF65-F5344CB8AC3E}">
        <p14:creationId xmlns:p14="http://schemas.microsoft.com/office/powerpoint/2010/main" val="4075769624"/>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ppt_x</p:attrName>
                                        </p:attrNameLst>
                                      </p:cBhvr>
                                      <p:tavLst>
                                        <p:tav tm="0">
                                          <p:val>
                                            <p:strVal val="#ppt_x-.2"/>
                                          </p:val>
                                        </p:tav>
                                        <p:tav tm="100000">
                                          <p:val>
                                            <p:strVal val="#ppt_x"/>
                                          </p:val>
                                        </p:tav>
                                      </p:tavLst>
                                    </p:anim>
                                    <p:anim calcmode="lin" valueType="num">
                                      <p:cBhvr>
                                        <p:cTn id="8" dur="10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9" dur="1000"/>
                                        <p:tgtEl>
                                          <p:spTgt spid="29"/>
                                        </p:tgtEl>
                                      </p:cBhvr>
                                    </p:animEffect>
                                  </p:childTnLst>
                                </p:cTn>
                              </p:par>
                            </p:childTnLst>
                          </p:cTn>
                        </p:par>
                        <p:par>
                          <p:cTn id="10" fill="hold">
                            <p:stCondLst>
                              <p:cond delay="1000"/>
                            </p:stCondLst>
                            <p:childTnLst>
                              <p:par>
                                <p:cTn id="11" presetID="22" presetClass="entr" presetSubtype="2"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wipe(right)">
                                      <p:cBhvr>
                                        <p:cTn id="13" dur="500"/>
                                        <p:tgtEl>
                                          <p:spTgt spid="35"/>
                                        </p:tgtEl>
                                      </p:cBhvr>
                                    </p:animEffect>
                                  </p:childTnLst>
                                </p:cTn>
                              </p:par>
                              <p:par>
                                <p:cTn id="14" presetID="22" presetClass="entr" presetSubtype="8"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left)">
                                      <p:cBhvr>
                                        <p:cTn id="16" dur="500"/>
                                        <p:tgtEl>
                                          <p:spTgt spid="31"/>
                                        </p:tgtEl>
                                      </p:cBhvr>
                                    </p:animEffect>
                                  </p:childTnLst>
                                </p:cTn>
                              </p:par>
                              <p:par>
                                <p:cTn id="17" presetID="22" presetClass="entr" presetSubtype="8"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left)">
                                      <p:cBhvr>
                                        <p:cTn id="19" dur="1000"/>
                                        <p:tgtEl>
                                          <p:spTgt spid="30"/>
                                        </p:tgtEl>
                                      </p:cBhvr>
                                    </p:animEffect>
                                  </p:childTnLst>
                                </p:cTn>
                              </p:par>
                              <p:par>
                                <p:cTn id="20" presetID="22" presetClass="entr" presetSubtype="2"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right)">
                                      <p:cBhvr>
                                        <p:cTn id="22" dur="500"/>
                                        <p:tgtEl>
                                          <p:spTgt spid="8"/>
                                        </p:tgtEl>
                                      </p:cBhvr>
                                    </p:animEffect>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500"/>
                                        <p:tgtEl>
                                          <p:spTgt spid="12"/>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fade">
                                      <p:cBhvr>
                                        <p:cTn id="30" dur="1000"/>
                                        <p:tgtEl>
                                          <p:spTgt spid="45"/>
                                        </p:tgtEl>
                                      </p:cBhvr>
                                    </p:animEffect>
                                  </p:childTnLst>
                                </p:cTn>
                              </p:par>
                            </p:childTnLst>
                          </p:cTn>
                        </p:par>
                        <p:par>
                          <p:cTn id="31" fill="hold">
                            <p:stCondLst>
                              <p:cond delay="3500"/>
                            </p:stCondLst>
                            <p:childTnLst>
                              <p:par>
                                <p:cTn id="32" presetID="10" presetClass="entr" presetSubtype="0"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1000"/>
                                        <p:tgtEl>
                                          <p:spTgt spid="3"/>
                                        </p:tgtEl>
                                      </p:cBhvr>
                                    </p:animEffect>
                                  </p:childTnLst>
                                </p:cTn>
                              </p:par>
                            </p:childTnLst>
                          </p:cTn>
                        </p:par>
                        <p:par>
                          <p:cTn id="35" fill="hold">
                            <p:stCondLst>
                              <p:cond delay="4500"/>
                            </p:stCondLst>
                            <p:childTnLst>
                              <p:par>
                                <p:cTn id="36" presetID="10" presetClass="exit" presetSubtype="0" fill="hold" nodeType="afterEffect">
                                  <p:stCondLst>
                                    <p:cond delay="0"/>
                                  </p:stCondLst>
                                  <p:childTnLst>
                                    <p:animEffect transition="out" filter="fade">
                                      <p:cBhvr>
                                        <p:cTn id="37" dur="1000"/>
                                        <p:tgtEl>
                                          <p:spTgt spid="7"/>
                                        </p:tgtEl>
                                      </p:cBhvr>
                                    </p:animEffect>
                                    <p:set>
                                      <p:cBhvr>
                                        <p:cTn id="38" dur="1" fill="hold">
                                          <p:stCondLst>
                                            <p:cond delay="999"/>
                                          </p:stCondLst>
                                        </p:cTn>
                                        <p:tgtEl>
                                          <p:spTgt spid="7"/>
                                        </p:tgtEl>
                                        <p:attrNameLst>
                                          <p:attrName>style.visibility</p:attrName>
                                        </p:attrNameLst>
                                      </p:cBhvr>
                                      <p:to>
                                        <p:strVal val="hidden"/>
                                      </p:to>
                                    </p:set>
                                  </p:childTnLst>
                                </p:cTn>
                              </p:par>
                              <p:par>
                                <p:cTn id="39" presetID="10" presetClass="entr" presetSubtype="0" fill="hold" nodeType="with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1000"/>
                                        <p:tgtEl>
                                          <p:spTgt spid="39"/>
                                        </p:tgtEl>
                                      </p:cBhvr>
                                    </p:animEffect>
                                  </p:childTnLst>
                                </p:cTn>
                              </p:par>
                              <p:par>
                                <p:cTn id="42" presetID="10" presetClass="entr" presetSubtype="0" fill="hold"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1000"/>
                                        <p:tgtEl>
                                          <p:spTgt spid="44"/>
                                        </p:tgtEl>
                                      </p:cBhvr>
                                    </p:animEffect>
                                  </p:childTnLst>
                                </p:cTn>
                              </p:par>
                            </p:childTnLst>
                          </p:cTn>
                        </p:par>
                        <p:par>
                          <p:cTn id="45" fill="hold">
                            <p:stCondLst>
                              <p:cond delay="5500"/>
                            </p:stCondLst>
                            <p:childTnLst>
                              <p:par>
                                <p:cTn id="46" presetID="10" presetClass="exit" presetSubtype="0" fill="hold" nodeType="afterEffect">
                                  <p:stCondLst>
                                    <p:cond delay="0"/>
                                  </p:stCondLst>
                                  <p:childTnLst>
                                    <p:animEffect transition="out" filter="fade">
                                      <p:cBhvr>
                                        <p:cTn id="47" dur="1000"/>
                                        <p:tgtEl>
                                          <p:spTgt spid="41"/>
                                        </p:tgtEl>
                                      </p:cBhvr>
                                    </p:animEffect>
                                    <p:set>
                                      <p:cBhvr>
                                        <p:cTn id="48" dur="1" fill="hold">
                                          <p:stCondLst>
                                            <p:cond delay="999"/>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id="{CC762489-7DA7-74A4-DA8D-8048911074FD}"/>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5" name="Rectangle 5">
            <a:extLst>
              <a:ext uri="{FF2B5EF4-FFF2-40B4-BE49-F238E27FC236}">
                <a16:creationId xmlns:a16="http://schemas.microsoft.com/office/drawing/2014/main" id="{C035503F-811B-81DA-A7E1-BACF04F45E50}"/>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6" name="Rectangle 6">
            <a:extLst>
              <a:ext uri="{FF2B5EF4-FFF2-40B4-BE49-F238E27FC236}">
                <a16:creationId xmlns:a16="http://schemas.microsoft.com/office/drawing/2014/main" id="{973DF4FE-5ECF-9B3F-5C05-CA1E96BE52CC}"/>
              </a:ext>
            </a:extLst>
          </p:cNvPr>
          <p:cNvSpPr>
            <a:spLocks noGrp="1" noChangeArrowheads="1"/>
          </p:cNvSpPr>
          <p:nvPr>
            <p:ph type="sldNum" sz="quarter" idx="12"/>
          </p:nvPr>
        </p:nvSpPr>
        <p:spPr>
          <a:ln/>
        </p:spPr>
        <p:txBody>
          <a:bodyPr/>
          <a:lstStyle>
            <a:lvl1pPr>
              <a:defRPr/>
            </a:lvl1pPr>
          </a:lstStyle>
          <a:p>
            <a:pPr>
              <a:defRPr/>
            </a:pPr>
            <a:fld id="{D1D0AD00-62A5-43F0-B9BD-DB228E7BCD63}" type="slidenum">
              <a:rPr lang="en-US" altLang="en-US"/>
              <a:pPr>
                <a:defRPr/>
              </a:pPr>
              <a:t>‹#›</a:t>
            </a:fld>
            <a:endParaRPr lang="en-US" altLang="en-US"/>
          </a:p>
        </p:txBody>
      </p:sp>
    </p:spTree>
    <p:extLst>
      <p:ext uri="{BB962C8B-B14F-4D97-AF65-F5344CB8AC3E}">
        <p14:creationId xmlns:p14="http://schemas.microsoft.com/office/powerpoint/2010/main" val="890847900"/>
      </p:ext>
    </p:extLst>
  </p:cSld>
  <p:clrMapOvr>
    <a:masterClrMapping/>
  </p:clrMapOvr>
  <p:transition>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8125"/>
            <a:ext cx="2057400" cy="593407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38125"/>
            <a:ext cx="6019800" cy="5934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id="{1CDE8D13-9FE5-C690-70EF-915CBADEA8BD}"/>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5" name="Rectangle 5">
            <a:extLst>
              <a:ext uri="{FF2B5EF4-FFF2-40B4-BE49-F238E27FC236}">
                <a16:creationId xmlns:a16="http://schemas.microsoft.com/office/drawing/2014/main" id="{1C2CFDDC-96C7-3E93-E08A-4DEEBB5494F8}"/>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6" name="Rectangle 6">
            <a:extLst>
              <a:ext uri="{FF2B5EF4-FFF2-40B4-BE49-F238E27FC236}">
                <a16:creationId xmlns:a16="http://schemas.microsoft.com/office/drawing/2014/main" id="{87D980AE-5A15-6079-4614-E18CC3FC7FE0}"/>
              </a:ext>
            </a:extLst>
          </p:cNvPr>
          <p:cNvSpPr>
            <a:spLocks noGrp="1" noChangeArrowheads="1"/>
          </p:cNvSpPr>
          <p:nvPr>
            <p:ph type="sldNum" sz="quarter" idx="12"/>
          </p:nvPr>
        </p:nvSpPr>
        <p:spPr>
          <a:ln/>
        </p:spPr>
        <p:txBody>
          <a:bodyPr/>
          <a:lstStyle>
            <a:lvl1pPr>
              <a:defRPr/>
            </a:lvl1pPr>
          </a:lstStyle>
          <a:p>
            <a:pPr>
              <a:defRPr/>
            </a:pPr>
            <a:fld id="{B1D08EA1-7018-4E3C-977F-345AD15B5C1C}" type="slidenum">
              <a:rPr lang="en-US" altLang="en-US"/>
              <a:pPr>
                <a:defRPr/>
              </a:pPr>
              <a:t>‹#›</a:t>
            </a:fld>
            <a:endParaRPr lang="en-US" altLang="en-US"/>
          </a:p>
        </p:txBody>
      </p:sp>
    </p:spTree>
    <p:extLst>
      <p:ext uri="{BB962C8B-B14F-4D97-AF65-F5344CB8AC3E}">
        <p14:creationId xmlns:p14="http://schemas.microsoft.com/office/powerpoint/2010/main" val="3431510437"/>
      </p:ext>
    </p:extLst>
  </p:cSld>
  <p:clrMapOvr>
    <a:masterClrMapping/>
  </p:clrMapOvr>
  <p:transition>
    <p:wheel spokes="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8125"/>
            <a:ext cx="6477000" cy="868363"/>
          </a:xfrm>
        </p:spPr>
        <p:txBody>
          <a:bodyPr/>
          <a:lstStyle/>
          <a:p>
            <a:r>
              <a:rPr lang="en-US"/>
              <a:t>Click to edit Master title style</a:t>
            </a:r>
            <a:endParaRPr lang="vi-VN"/>
          </a:p>
        </p:txBody>
      </p:sp>
      <p:sp>
        <p:nvSpPr>
          <p:cNvPr id="3" name="Text Placeholder 2"/>
          <p:cNvSpPr>
            <a:spLocks noGrp="1"/>
          </p:cNvSpPr>
          <p:nvPr>
            <p:ph type="body" sz="half" idx="1"/>
          </p:nvPr>
        </p:nvSpPr>
        <p:spPr>
          <a:xfrm>
            <a:off x="457200" y="1438275"/>
            <a:ext cx="4038600" cy="473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438275"/>
            <a:ext cx="4038600" cy="473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a:extLst>
              <a:ext uri="{FF2B5EF4-FFF2-40B4-BE49-F238E27FC236}">
                <a16:creationId xmlns:a16="http://schemas.microsoft.com/office/drawing/2014/main" id="{B942B134-39D4-C0CA-C5C2-720618551BC5}"/>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6" name="Rectangle 5">
            <a:extLst>
              <a:ext uri="{FF2B5EF4-FFF2-40B4-BE49-F238E27FC236}">
                <a16:creationId xmlns:a16="http://schemas.microsoft.com/office/drawing/2014/main" id="{1E0F100B-F52D-2865-C460-FAD258722A7C}"/>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7" name="Rectangle 6">
            <a:extLst>
              <a:ext uri="{FF2B5EF4-FFF2-40B4-BE49-F238E27FC236}">
                <a16:creationId xmlns:a16="http://schemas.microsoft.com/office/drawing/2014/main" id="{9E340E4F-56B6-0742-67EC-B33CCD024D64}"/>
              </a:ext>
            </a:extLst>
          </p:cNvPr>
          <p:cNvSpPr>
            <a:spLocks noGrp="1" noChangeArrowheads="1"/>
          </p:cNvSpPr>
          <p:nvPr>
            <p:ph type="sldNum" sz="quarter" idx="12"/>
          </p:nvPr>
        </p:nvSpPr>
        <p:spPr>
          <a:ln/>
        </p:spPr>
        <p:txBody>
          <a:bodyPr/>
          <a:lstStyle>
            <a:lvl1pPr>
              <a:defRPr/>
            </a:lvl1pPr>
          </a:lstStyle>
          <a:p>
            <a:pPr>
              <a:defRPr/>
            </a:pPr>
            <a:fld id="{633EE751-A024-4505-80D2-E1E903DD7F71}" type="slidenum">
              <a:rPr lang="en-US" altLang="en-US"/>
              <a:pPr>
                <a:defRPr/>
              </a:pPr>
              <a:t>‹#›</a:t>
            </a:fld>
            <a:endParaRPr lang="en-US" altLang="en-US"/>
          </a:p>
        </p:txBody>
      </p:sp>
    </p:spTree>
    <p:extLst>
      <p:ext uri="{BB962C8B-B14F-4D97-AF65-F5344CB8AC3E}">
        <p14:creationId xmlns:p14="http://schemas.microsoft.com/office/powerpoint/2010/main" val="6600805"/>
      </p:ext>
    </p:extLst>
  </p:cSld>
  <p:clrMapOvr>
    <a:masterClrMapping/>
  </p:clrMapOvr>
  <p:transition>
    <p:wheel spokes="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38125"/>
            <a:ext cx="6477000" cy="868363"/>
          </a:xfrm>
        </p:spPr>
        <p:txBody>
          <a:bodyPr/>
          <a:lstStyle/>
          <a:p>
            <a:r>
              <a:rPr lang="en-US"/>
              <a:t>Click to edit Master title style</a:t>
            </a:r>
            <a:endParaRPr lang="vi-VN"/>
          </a:p>
        </p:txBody>
      </p:sp>
      <p:sp>
        <p:nvSpPr>
          <p:cNvPr id="3" name="Table Placeholder 2"/>
          <p:cNvSpPr>
            <a:spLocks noGrp="1"/>
          </p:cNvSpPr>
          <p:nvPr>
            <p:ph type="tbl" idx="1"/>
          </p:nvPr>
        </p:nvSpPr>
        <p:spPr>
          <a:xfrm>
            <a:off x="457200" y="1438275"/>
            <a:ext cx="8229600" cy="4733925"/>
          </a:xfrm>
        </p:spPr>
        <p:txBody>
          <a:bodyPr/>
          <a:lstStyle/>
          <a:p>
            <a:pPr lvl="0"/>
            <a:r>
              <a:rPr lang="en-US" noProof="0"/>
              <a:t>Click icon to add table</a:t>
            </a:r>
            <a:endParaRPr lang="vi-VN" noProof="0"/>
          </a:p>
        </p:txBody>
      </p:sp>
      <p:sp>
        <p:nvSpPr>
          <p:cNvPr id="4" name="Rectangle 4">
            <a:extLst>
              <a:ext uri="{FF2B5EF4-FFF2-40B4-BE49-F238E27FC236}">
                <a16:creationId xmlns:a16="http://schemas.microsoft.com/office/drawing/2014/main" id="{B3057E6E-6F8A-F985-617C-CA9C7DA303B5}"/>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5" name="Rectangle 5">
            <a:extLst>
              <a:ext uri="{FF2B5EF4-FFF2-40B4-BE49-F238E27FC236}">
                <a16:creationId xmlns:a16="http://schemas.microsoft.com/office/drawing/2014/main" id="{B817D81E-6005-CE29-C100-362FB9AEC405}"/>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6" name="Rectangle 6">
            <a:extLst>
              <a:ext uri="{FF2B5EF4-FFF2-40B4-BE49-F238E27FC236}">
                <a16:creationId xmlns:a16="http://schemas.microsoft.com/office/drawing/2014/main" id="{0ACBACB2-8599-7C3B-12C0-BB05EF670121}"/>
              </a:ext>
            </a:extLst>
          </p:cNvPr>
          <p:cNvSpPr>
            <a:spLocks noGrp="1" noChangeArrowheads="1"/>
          </p:cNvSpPr>
          <p:nvPr>
            <p:ph type="sldNum" sz="quarter" idx="12"/>
          </p:nvPr>
        </p:nvSpPr>
        <p:spPr>
          <a:ln/>
        </p:spPr>
        <p:txBody>
          <a:bodyPr/>
          <a:lstStyle>
            <a:lvl1pPr>
              <a:defRPr/>
            </a:lvl1pPr>
          </a:lstStyle>
          <a:p>
            <a:pPr>
              <a:defRPr/>
            </a:pPr>
            <a:fld id="{2F0372F5-6E4A-43B6-933E-E33E287140FD}" type="slidenum">
              <a:rPr lang="en-US" altLang="en-US"/>
              <a:pPr>
                <a:defRPr/>
              </a:pPr>
              <a:t>‹#›</a:t>
            </a:fld>
            <a:endParaRPr lang="en-US" altLang="en-US"/>
          </a:p>
        </p:txBody>
      </p:sp>
    </p:spTree>
    <p:extLst>
      <p:ext uri="{BB962C8B-B14F-4D97-AF65-F5344CB8AC3E}">
        <p14:creationId xmlns:p14="http://schemas.microsoft.com/office/powerpoint/2010/main" val="3352213710"/>
      </p:ext>
    </p:extLst>
  </p:cSld>
  <p:clrMapOvr>
    <a:masterClrMapping/>
  </p:clrMapOvr>
  <p:transition>
    <p:wheel spokes="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38125"/>
            <a:ext cx="6477000" cy="868363"/>
          </a:xfrm>
        </p:spPr>
        <p:txBody>
          <a:bodyPr/>
          <a:lstStyle/>
          <a:p>
            <a:r>
              <a:rPr lang="en-US"/>
              <a:t>Click to edit Master title style</a:t>
            </a:r>
            <a:endParaRPr lang="vi-VN"/>
          </a:p>
        </p:txBody>
      </p:sp>
      <p:sp>
        <p:nvSpPr>
          <p:cNvPr id="3" name="Chart Placeholder 2"/>
          <p:cNvSpPr>
            <a:spLocks noGrp="1"/>
          </p:cNvSpPr>
          <p:nvPr>
            <p:ph type="chart" idx="1"/>
          </p:nvPr>
        </p:nvSpPr>
        <p:spPr>
          <a:xfrm>
            <a:off x="457200" y="1438275"/>
            <a:ext cx="8229600" cy="4733925"/>
          </a:xfrm>
        </p:spPr>
        <p:txBody>
          <a:bodyPr/>
          <a:lstStyle/>
          <a:p>
            <a:pPr lvl="0"/>
            <a:r>
              <a:rPr lang="en-US" noProof="0"/>
              <a:t>Click icon to add chart</a:t>
            </a:r>
            <a:endParaRPr lang="vi-VN" noProof="0"/>
          </a:p>
        </p:txBody>
      </p:sp>
      <p:sp>
        <p:nvSpPr>
          <p:cNvPr id="4" name="Rectangle 4">
            <a:extLst>
              <a:ext uri="{FF2B5EF4-FFF2-40B4-BE49-F238E27FC236}">
                <a16:creationId xmlns:a16="http://schemas.microsoft.com/office/drawing/2014/main" id="{D6E0EFD3-0EBE-5466-D431-C4C80457A12A}"/>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5" name="Rectangle 5">
            <a:extLst>
              <a:ext uri="{FF2B5EF4-FFF2-40B4-BE49-F238E27FC236}">
                <a16:creationId xmlns:a16="http://schemas.microsoft.com/office/drawing/2014/main" id="{25AA33F1-64F4-A0A9-0374-5470D380EE1A}"/>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6" name="Rectangle 6">
            <a:extLst>
              <a:ext uri="{FF2B5EF4-FFF2-40B4-BE49-F238E27FC236}">
                <a16:creationId xmlns:a16="http://schemas.microsoft.com/office/drawing/2014/main" id="{2221A53F-7EC9-4AC9-7CA5-5F163953CB38}"/>
              </a:ext>
            </a:extLst>
          </p:cNvPr>
          <p:cNvSpPr>
            <a:spLocks noGrp="1" noChangeArrowheads="1"/>
          </p:cNvSpPr>
          <p:nvPr>
            <p:ph type="sldNum" sz="quarter" idx="12"/>
          </p:nvPr>
        </p:nvSpPr>
        <p:spPr>
          <a:ln/>
        </p:spPr>
        <p:txBody>
          <a:bodyPr/>
          <a:lstStyle>
            <a:lvl1pPr>
              <a:defRPr/>
            </a:lvl1pPr>
          </a:lstStyle>
          <a:p>
            <a:pPr>
              <a:defRPr/>
            </a:pPr>
            <a:fld id="{C2AD51DB-13D0-433E-A83A-2339F4F6D5FE}" type="slidenum">
              <a:rPr lang="en-US" altLang="en-US"/>
              <a:pPr>
                <a:defRPr/>
              </a:pPr>
              <a:t>‹#›</a:t>
            </a:fld>
            <a:endParaRPr lang="en-US" altLang="en-US"/>
          </a:p>
        </p:txBody>
      </p:sp>
    </p:spTree>
    <p:extLst>
      <p:ext uri="{BB962C8B-B14F-4D97-AF65-F5344CB8AC3E}">
        <p14:creationId xmlns:p14="http://schemas.microsoft.com/office/powerpoint/2010/main" val="347813797"/>
      </p:ext>
    </p:extLst>
  </p:cSld>
  <p:clrMapOvr>
    <a:masterClrMapping/>
  </p:clrMapOvr>
  <p:transition>
    <p:wheel spokes="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38125"/>
            <a:ext cx="6477000" cy="868363"/>
          </a:xfrm>
        </p:spPr>
        <p:txBody>
          <a:bodyPr/>
          <a:lstStyle/>
          <a:p>
            <a:r>
              <a:rPr lang="en-US"/>
              <a:t>Click to edit Master title style</a:t>
            </a:r>
            <a:endParaRPr lang="vi-VN"/>
          </a:p>
        </p:txBody>
      </p:sp>
      <p:sp>
        <p:nvSpPr>
          <p:cNvPr id="3" name="SmartArt Placeholder 2"/>
          <p:cNvSpPr>
            <a:spLocks noGrp="1"/>
          </p:cNvSpPr>
          <p:nvPr>
            <p:ph type="dgm" idx="1"/>
          </p:nvPr>
        </p:nvSpPr>
        <p:spPr>
          <a:xfrm>
            <a:off x="457200" y="1438275"/>
            <a:ext cx="8229600" cy="4733925"/>
          </a:xfrm>
        </p:spPr>
        <p:txBody>
          <a:bodyPr/>
          <a:lstStyle/>
          <a:p>
            <a:pPr lvl="0"/>
            <a:r>
              <a:rPr lang="en-US" noProof="0"/>
              <a:t>Click icon to add SmartArt graphic</a:t>
            </a:r>
            <a:endParaRPr lang="vi-VN" noProof="0"/>
          </a:p>
        </p:txBody>
      </p:sp>
      <p:sp>
        <p:nvSpPr>
          <p:cNvPr id="4" name="Rectangle 4">
            <a:extLst>
              <a:ext uri="{FF2B5EF4-FFF2-40B4-BE49-F238E27FC236}">
                <a16:creationId xmlns:a16="http://schemas.microsoft.com/office/drawing/2014/main" id="{C5389175-1BF2-9FE2-F39B-1610469B7FB1}"/>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5" name="Rectangle 5">
            <a:extLst>
              <a:ext uri="{FF2B5EF4-FFF2-40B4-BE49-F238E27FC236}">
                <a16:creationId xmlns:a16="http://schemas.microsoft.com/office/drawing/2014/main" id="{8CE8A36E-3CFA-A3A2-11A2-B8A5B2979754}"/>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6" name="Rectangle 6">
            <a:extLst>
              <a:ext uri="{FF2B5EF4-FFF2-40B4-BE49-F238E27FC236}">
                <a16:creationId xmlns:a16="http://schemas.microsoft.com/office/drawing/2014/main" id="{14F0146E-8378-4D81-7277-07FA71A7F9B6}"/>
              </a:ext>
            </a:extLst>
          </p:cNvPr>
          <p:cNvSpPr>
            <a:spLocks noGrp="1" noChangeArrowheads="1"/>
          </p:cNvSpPr>
          <p:nvPr>
            <p:ph type="sldNum" sz="quarter" idx="12"/>
          </p:nvPr>
        </p:nvSpPr>
        <p:spPr>
          <a:ln/>
        </p:spPr>
        <p:txBody>
          <a:bodyPr/>
          <a:lstStyle>
            <a:lvl1pPr>
              <a:defRPr/>
            </a:lvl1pPr>
          </a:lstStyle>
          <a:p>
            <a:pPr>
              <a:defRPr/>
            </a:pPr>
            <a:fld id="{7F083440-D712-46D4-9F24-C5A35FB57C60}" type="slidenum">
              <a:rPr lang="en-US" altLang="en-US"/>
              <a:pPr>
                <a:defRPr/>
              </a:pPr>
              <a:t>‹#›</a:t>
            </a:fld>
            <a:endParaRPr lang="en-US" altLang="en-US"/>
          </a:p>
        </p:txBody>
      </p:sp>
    </p:spTree>
    <p:extLst>
      <p:ext uri="{BB962C8B-B14F-4D97-AF65-F5344CB8AC3E}">
        <p14:creationId xmlns:p14="http://schemas.microsoft.com/office/powerpoint/2010/main" val="2438799663"/>
      </p:ext>
    </p:extLst>
  </p:cSld>
  <p:clrMapOvr>
    <a:masterClrMapping/>
  </p:clrMapOvr>
  <p:transition>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a:extLst>
              <a:ext uri="{FF2B5EF4-FFF2-40B4-BE49-F238E27FC236}">
                <a16:creationId xmlns:a16="http://schemas.microsoft.com/office/drawing/2014/main" id="{7FFCE425-1694-158D-E076-B5DF6FC937A8}"/>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5" name="Rectangle 5">
            <a:extLst>
              <a:ext uri="{FF2B5EF4-FFF2-40B4-BE49-F238E27FC236}">
                <a16:creationId xmlns:a16="http://schemas.microsoft.com/office/drawing/2014/main" id="{B5BE435C-AC0A-C0DC-1943-A168A28AF5D0}"/>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6" name="Rectangle 6">
            <a:extLst>
              <a:ext uri="{FF2B5EF4-FFF2-40B4-BE49-F238E27FC236}">
                <a16:creationId xmlns:a16="http://schemas.microsoft.com/office/drawing/2014/main" id="{84D440E9-7304-8AD8-E348-79063289B822}"/>
              </a:ext>
            </a:extLst>
          </p:cNvPr>
          <p:cNvSpPr>
            <a:spLocks noGrp="1" noChangeArrowheads="1"/>
          </p:cNvSpPr>
          <p:nvPr>
            <p:ph type="sldNum" sz="quarter" idx="12"/>
          </p:nvPr>
        </p:nvSpPr>
        <p:spPr>
          <a:ln/>
        </p:spPr>
        <p:txBody>
          <a:bodyPr/>
          <a:lstStyle>
            <a:lvl1pPr>
              <a:defRPr/>
            </a:lvl1pPr>
          </a:lstStyle>
          <a:p>
            <a:pPr>
              <a:defRPr/>
            </a:pPr>
            <a:fld id="{B646BA87-BD6F-4EF7-9B2B-4351A80990AB}" type="slidenum">
              <a:rPr lang="en-US" altLang="en-US"/>
              <a:pPr>
                <a:defRPr/>
              </a:pPr>
              <a:t>‹#›</a:t>
            </a:fld>
            <a:endParaRPr lang="en-US" altLang="en-US"/>
          </a:p>
        </p:txBody>
      </p:sp>
    </p:spTree>
    <p:extLst>
      <p:ext uri="{BB962C8B-B14F-4D97-AF65-F5344CB8AC3E}">
        <p14:creationId xmlns:p14="http://schemas.microsoft.com/office/powerpoint/2010/main" val="1789945"/>
      </p:ext>
    </p:extLst>
  </p:cSld>
  <p:clrMapOvr>
    <a:masterClrMapping/>
  </p:clrMapOvr>
  <p:transition>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E009B96-2617-B601-CF4B-3AD0A0B6FEB4}"/>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5" name="Rectangle 5">
            <a:extLst>
              <a:ext uri="{FF2B5EF4-FFF2-40B4-BE49-F238E27FC236}">
                <a16:creationId xmlns:a16="http://schemas.microsoft.com/office/drawing/2014/main" id="{D63130C2-7810-F5D5-D3E3-D9CCEBB003C1}"/>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6" name="Rectangle 6">
            <a:extLst>
              <a:ext uri="{FF2B5EF4-FFF2-40B4-BE49-F238E27FC236}">
                <a16:creationId xmlns:a16="http://schemas.microsoft.com/office/drawing/2014/main" id="{F06EDC9D-5F30-A1AF-C055-E26C775E5829}"/>
              </a:ext>
            </a:extLst>
          </p:cNvPr>
          <p:cNvSpPr>
            <a:spLocks noGrp="1" noChangeArrowheads="1"/>
          </p:cNvSpPr>
          <p:nvPr>
            <p:ph type="sldNum" sz="quarter" idx="12"/>
          </p:nvPr>
        </p:nvSpPr>
        <p:spPr>
          <a:ln/>
        </p:spPr>
        <p:txBody>
          <a:bodyPr/>
          <a:lstStyle>
            <a:lvl1pPr>
              <a:defRPr/>
            </a:lvl1pPr>
          </a:lstStyle>
          <a:p>
            <a:pPr>
              <a:defRPr/>
            </a:pPr>
            <a:fld id="{FBEE171D-BB1D-45FF-9499-E00368A72F17}" type="slidenum">
              <a:rPr lang="en-US" altLang="en-US"/>
              <a:pPr>
                <a:defRPr/>
              </a:pPr>
              <a:t>‹#›</a:t>
            </a:fld>
            <a:endParaRPr lang="en-US" altLang="en-US"/>
          </a:p>
        </p:txBody>
      </p:sp>
    </p:spTree>
    <p:extLst>
      <p:ext uri="{BB962C8B-B14F-4D97-AF65-F5344CB8AC3E}">
        <p14:creationId xmlns:p14="http://schemas.microsoft.com/office/powerpoint/2010/main" val="2188019698"/>
      </p:ext>
    </p:extLst>
  </p:cSld>
  <p:clrMapOvr>
    <a:masterClrMapping/>
  </p:clrMapOvr>
  <p:transition>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438275"/>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438275"/>
            <a:ext cx="40386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a:extLst>
              <a:ext uri="{FF2B5EF4-FFF2-40B4-BE49-F238E27FC236}">
                <a16:creationId xmlns:a16="http://schemas.microsoft.com/office/drawing/2014/main" id="{EAB61455-E458-F172-3F93-02E61E37ECC3}"/>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6" name="Rectangle 5">
            <a:extLst>
              <a:ext uri="{FF2B5EF4-FFF2-40B4-BE49-F238E27FC236}">
                <a16:creationId xmlns:a16="http://schemas.microsoft.com/office/drawing/2014/main" id="{D72242C1-AC38-5565-73FB-3A7F5E33BBEC}"/>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7" name="Rectangle 6">
            <a:extLst>
              <a:ext uri="{FF2B5EF4-FFF2-40B4-BE49-F238E27FC236}">
                <a16:creationId xmlns:a16="http://schemas.microsoft.com/office/drawing/2014/main" id="{63A08747-BBFF-8214-DDC1-37175EC39D96}"/>
              </a:ext>
            </a:extLst>
          </p:cNvPr>
          <p:cNvSpPr>
            <a:spLocks noGrp="1" noChangeArrowheads="1"/>
          </p:cNvSpPr>
          <p:nvPr>
            <p:ph type="sldNum" sz="quarter" idx="12"/>
          </p:nvPr>
        </p:nvSpPr>
        <p:spPr>
          <a:ln/>
        </p:spPr>
        <p:txBody>
          <a:bodyPr/>
          <a:lstStyle>
            <a:lvl1pPr>
              <a:defRPr/>
            </a:lvl1pPr>
          </a:lstStyle>
          <a:p>
            <a:pPr>
              <a:defRPr/>
            </a:pPr>
            <a:fld id="{7E9F87C6-0E53-407C-AC54-56111A177FAB}" type="slidenum">
              <a:rPr lang="en-US" altLang="en-US"/>
              <a:pPr>
                <a:defRPr/>
              </a:pPr>
              <a:t>‹#›</a:t>
            </a:fld>
            <a:endParaRPr lang="en-US" altLang="en-US"/>
          </a:p>
        </p:txBody>
      </p:sp>
    </p:spTree>
    <p:extLst>
      <p:ext uri="{BB962C8B-B14F-4D97-AF65-F5344CB8AC3E}">
        <p14:creationId xmlns:p14="http://schemas.microsoft.com/office/powerpoint/2010/main" val="1747255677"/>
      </p:ext>
    </p:extLst>
  </p:cSld>
  <p:clrMapOvr>
    <a:masterClrMapping/>
  </p:clrMapOvr>
  <p:transition>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a:extLst>
              <a:ext uri="{FF2B5EF4-FFF2-40B4-BE49-F238E27FC236}">
                <a16:creationId xmlns:a16="http://schemas.microsoft.com/office/drawing/2014/main" id="{F1F56A85-E341-712D-62CC-73CF595AED0D}"/>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8" name="Rectangle 5">
            <a:extLst>
              <a:ext uri="{FF2B5EF4-FFF2-40B4-BE49-F238E27FC236}">
                <a16:creationId xmlns:a16="http://schemas.microsoft.com/office/drawing/2014/main" id="{E3CD2723-E36B-BA3D-233D-BF2E63B81452}"/>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9" name="Rectangle 6">
            <a:extLst>
              <a:ext uri="{FF2B5EF4-FFF2-40B4-BE49-F238E27FC236}">
                <a16:creationId xmlns:a16="http://schemas.microsoft.com/office/drawing/2014/main" id="{6977042A-F56F-4288-CBCA-FEA911E7F898}"/>
              </a:ext>
            </a:extLst>
          </p:cNvPr>
          <p:cNvSpPr>
            <a:spLocks noGrp="1" noChangeArrowheads="1"/>
          </p:cNvSpPr>
          <p:nvPr>
            <p:ph type="sldNum" sz="quarter" idx="12"/>
          </p:nvPr>
        </p:nvSpPr>
        <p:spPr>
          <a:ln/>
        </p:spPr>
        <p:txBody>
          <a:bodyPr/>
          <a:lstStyle>
            <a:lvl1pPr>
              <a:defRPr/>
            </a:lvl1pPr>
          </a:lstStyle>
          <a:p>
            <a:pPr>
              <a:defRPr/>
            </a:pPr>
            <a:fld id="{E41AA2B2-317B-4F7F-9873-B10BD421FB3A}" type="slidenum">
              <a:rPr lang="en-US" altLang="en-US"/>
              <a:pPr>
                <a:defRPr/>
              </a:pPr>
              <a:t>‹#›</a:t>
            </a:fld>
            <a:endParaRPr lang="en-US" altLang="en-US"/>
          </a:p>
        </p:txBody>
      </p:sp>
    </p:spTree>
    <p:extLst>
      <p:ext uri="{BB962C8B-B14F-4D97-AF65-F5344CB8AC3E}">
        <p14:creationId xmlns:p14="http://schemas.microsoft.com/office/powerpoint/2010/main" val="2669592141"/>
      </p:ext>
    </p:extLst>
  </p:cSld>
  <p:clrMapOvr>
    <a:masterClrMapping/>
  </p:clrMapOvr>
  <p:transition>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a:extLst>
              <a:ext uri="{FF2B5EF4-FFF2-40B4-BE49-F238E27FC236}">
                <a16:creationId xmlns:a16="http://schemas.microsoft.com/office/drawing/2014/main" id="{52717A7E-CE44-B0CB-BB91-2C95EA408908}"/>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4" name="Rectangle 5">
            <a:extLst>
              <a:ext uri="{FF2B5EF4-FFF2-40B4-BE49-F238E27FC236}">
                <a16:creationId xmlns:a16="http://schemas.microsoft.com/office/drawing/2014/main" id="{628C96FC-09F1-20AC-C125-5BEC6C2FF53F}"/>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5" name="Rectangle 6">
            <a:extLst>
              <a:ext uri="{FF2B5EF4-FFF2-40B4-BE49-F238E27FC236}">
                <a16:creationId xmlns:a16="http://schemas.microsoft.com/office/drawing/2014/main" id="{48FD8F4D-2A97-5A6B-87F4-E8780754AAB5}"/>
              </a:ext>
            </a:extLst>
          </p:cNvPr>
          <p:cNvSpPr>
            <a:spLocks noGrp="1" noChangeArrowheads="1"/>
          </p:cNvSpPr>
          <p:nvPr>
            <p:ph type="sldNum" sz="quarter" idx="12"/>
          </p:nvPr>
        </p:nvSpPr>
        <p:spPr>
          <a:ln/>
        </p:spPr>
        <p:txBody>
          <a:bodyPr/>
          <a:lstStyle>
            <a:lvl1pPr>
              <a:defRPr/>
            </a:lvl1pPr>
          </a:lstStyle>
          <a:p>
            <a:pPr>
              <a:defRPr/>
            </a:pPr>
            <a:fld id="{FA09C79D-827D-4BAF-A8B7-DAD0233E54C4}" type="slidenum">
              <a:rPr lang="en-US" altLang="en-US"/>
              <a:pPr>
                <a:defRPr/>
              </a:pPr>
              <a:t>‹#›</a:t>
            </a:fld>
            <a:endParaRPr lang="en-US" altLang="en-US"/>
          </a:p>
        </p:txBody>
      </p:sp>
    </p:spTree>
    <p:extLst>
      <p:ext uri="{BB962C8B-B14F-4D97-AF65-F5344CB8AC3E}">
        <p14:creationId xmlns:p14="http://schemas.microsoft.com/office/powerpoint/2010/main" val="887398300"/>
      </p:ext>
    </p:extLst>
  </p:cSld>
  <p:clrMapOvr>
    <a:masterClrMapping/>
  </p:clrMapOvr>
  <p:transition>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DABBAB8-3F14-BA64-BC82-3831829C7EF4}"/>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3" name="Rectangle 5">
            <a:extLst>
              <a:ext uri="{FF2B5EF4-FFF2-40B4-BE49-F238E27FC236}">
                <a16:creationId xmlns:a16="http://schemas.microsoft.com/office/drawing/2014/main" id="{049D6B00-9C62-9FEF-7F3C-5C1013C552DC}"/>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4" name="Rectangle 6">
            <a:extLst>
              <a:ext uri="{FF2B5EF4-FFF2-40B4-BE49-F238E27FC236}">
                <a16:creationId xmlns:a16="http://schemas.microsoft.com/office/drawing/2014/main" id="{71B3B94E-C4EB-FBB2-085B-66F128F7F7A0}"/>
              </a:ext>
            </a:extLst>
          </p:cNvPr>
          <p:cNvSpPr>
            <a:spLocks noGrp="1" noChangeArrowheads="1"/>
          </p:cNvSpPr>
          <p:nvPr>
            <p:ph type="sldNum" sz="quarter" idx="12"/>
          </p:nvPr>
        </p:nvSpPr>
        <p:spPr>
          <a:ln/>
        </p:spPr>
        <p:txBody>
          <a:bodyPr/>
          <a:lstStyle>
            <a:lvl1pPr>
              <a:defRPr/>
            </a:lvl1pPr>
          </a:lstStyle>
          <a:p>
            <a:pPr>
              <a:defRPr/>
            </a:pPr>
            <a:fld id="{83BA6250-17A0-4774-B0BE-1831C200A081}" type="slidenum">
              <a:rPr lang="en-US" altLang="en-US"/>
              <a:pPr>
                <a:defRPr/>
              </a:pPr>
              <a:t>‹#›</a:t>
            </a:fld>
            <a:endParaRPr lang="en-US" altLang="en-US"/>
          </a:p>
        </p:txBody>
      </p:sp>
    </p:spTree>
    <p:extLst>
      <p:ext uri="{BB962C8B-B14F-4D97-AF65-F5344CB8AC3E}">
        <p14:creationId xmlns:p14="http://schemas.microsoft.com/office/powerpoint/2010/main" val="801852671"/>
      </p:ext>
    </p:extLst>
  </p:cSld>
  <p:clrMapOvr>
    <a:masterClrMapping/>
  </p:clrMapOvr>
  <p:transition>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F3CCE0C-E9F6-A2E3-5686-3A8FCD16C94F}"/>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6" name="Rectangle 5">
            <a:extLst>
              <a:ext uri="{FF2B5EF4-FFF2-40B4-BE49-F238E27FC236}">
                <a16:creationId xmlns:a16="http://schemas.microsoft.com/office/drawing/2014/main" id="{11A63671-FAA7-358B-CD4A-33A1BBB0F785}"/>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7" name="Rectangle 6">
            <a:extLst>
              <a:ext uri="{FF2B5EF4-FFF2-40B4-BE49-F238E27FC236}">
                <a16:creationId xmlns:a16="http://schemas.microsoft.com/office/drawing/2014/main" id="{DD698302-E658-DC1A-6858-1B5280B54809}"/>
              </a:ext>
            </a:extLst>
          </p:cNvPr>
          <p:cNvSpPr>
            <a:spLocks noGrp="1" noChangeArrowheads="1"/>
          </p:cNvSpPr>
          <p:nvPr>
            <p:ph type="sldNum" sz="quarter" idx="12"/>
          </p:nvPr>
        </p:nvSpPr>
        <p:spPr>
          <a:ln/>
        </p:spPr>
        <p:txBody>
          <a:bodyPr/>
          <a:lstStyle>
            <a:lvl1pPr>
              <a:defRPr/>
            </a:lvl1pPr>
          </a:lstStyle>
          <a:p>
            <a:pPr>
              <a:defRPr/>
            </a:pPr>
            <a:fld id="{37CD70FA-A3B9-491A-92C8-13E7EFB9921B}" type="slidenum">
              <a:rPr lang="en-US" altLang="en-US"/>
              <a:pPr>
                <a:defRPr/>
              </a:pPr>
              <a:t>‹#›</a:t>
            </a:fld>
            <a:endParaRPr lang="en-US" altLang="en-US"/>
          </a:p>
        </p:txBody>
      </p:sp>
    </p:spTree>
    <p:extLst>
      <p:ext uri="{BB962C8B-B14F-4D97-AF65-F5344CB8AC3E}">
        <p14:creationId xmlns:p14="http://schemas.microsoft.com/office/powerpoint/2010/main" val="1525145597"/>
      </p:ext>
    </p:extLst>
  </p:cSld>
  <p:clrMapOvr>
    <a:masterClrMapping/>
  </p:clrMapOvr>
  <p:transition>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vi-V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EC22863-EC0F-4B1D-EA5D-23A3E016AF8C}"/>
              </a:ext>
            </a:extLst>
          </p:cNvPr>
          <p:cNvSpPr>
            <a:spLocks noGrp="1" noChangeArrowheads="1"/>
          </p:cNvSpPr>
          <p:nvPr>
            <p:ph type="dt" sz="half" idx="10"/>
          </p:nvPr>
        </p:nvSpPr>
        <p:spPr>
          <a:ln/>
        </p:spPr>
        <p:txBody>
          <a:bodyPr/>
          <a:lstStyle>
            <a:lvl1pPr>
              <a:defRPr/>
            </a:lvl1pPr>
          </a:lstStyle>
          <a:p>
            <a:pPr>
              <a:defRPr/>
            </a:pPr>
            <a:endParaRPr lang="vi-VN" altLang="vi-VN"/>
          </a:p>
        </p:txBody>
      </p:sp>
      <p:sp>
        <p:nvSpPr>
          <p:cNvPr id="6" name="Rectangle 5">
            <a:extLst>
              <a:ext uri="{FF2B5EF4-FFF2-40B4-BE49-F238E27FC236}">
                <a16:creationId xmlns:a16="http://schemas.microsoft.com/office/drawing/2014/main" id="{E2872908-DFE4-74C4-D59F-BD3498FBD198}"/>
              </a:ext>
            </a:extLst>
          </p:cNvPr>
          <p:cNvSpPr>
            <a:spLocks noGrp="1" noChangeArrowheads="1"/>
          </p:cNvSpPr>
          <p:nvPr>
            <p:ph type="ftr" sz="quarter" idx="11"/>
          </p:nvPr>
        </p:nvSpPr>
        <p:spPr>
          <a:ln/>
        </p:spPr>
        <p:txBody>
          <a:bodyPr/>
          <a:lstStyle>
            <a:lvl1pPr>
              <a:defRPr/>
            </a:lvl1pPr>
          </a:lstStyle>
          <a:p>
            <a:pPr>
              <a:defRPr/>
            </a:pPr>
            <a:endParaRPr lang="vi-VN" altLang="vi-VN"/>
          </a:p>
        </p:txBody>
      </p:sp>
      <p:sp>
        <p:nvSpPr>
          <p:cNvPr id="7" name="Rectangle 6">
            <a:extLst>
              <a:ext uri="{FF2B5EF4-FFF2-40B4-BE49-F238E27FC236}">
                <a16:creationId xmlns:a16="http://schemas.microsoft.com/office/drawing/2014/main" id="{44EBA2A1-BB47-242F-6A1E-B3903828C033}"/>
              </a:ext>
            </a:extLst>
          </p:cNvPr>
          <p:cNvSpPr>
            <a:spLocks noGrp="1" noChangeArrowheads="1"/>
          </p:cNvSpPr>
          <p:nvPr>
            <p:ph type="sldNum" sz="quarter" idx="12"/>
          </p:nvPr>
        </p:nvSpPr>
        <p:spPr>
          <a:ln/>
        </p:spPr>
        <p:txBody>
          <a:bodyPr/>
          <a:lstStyle>
            <a:lvl1pPr>
              <a:defRPr/>
            </a:lvl1pPr>
          </a:lstStyle>
          <a:p>
            <a:pPr>
              <a:defRPr/>
            </a:pPr>
            <a:fld id="{93EEB19B-2C1E-4420-982C-0738039663D9}" type="slidenum">
              <a:rPr lang="en-US" altLang="en-US"/>
              <a:pPr>
                <a:defRPr/>
              </a:pPr>
              <a:t>‹#›</a:t>
            </a:fld>
            <a:endParaRPr lang="en-US" altLang="en-US"/>
          </a:p>
        </p:txBody>
      </p:sp>
    </p:spTree>
    <p:extLst>
      <p:ext uri="{BB962C8B-B14F-4D97-AF65-F5344CB8AC3E}">
        <p14:creationId xmlns:p14="http://schemas.microsoft.com/office/powerpoint/2010/main" val="3391331143"/>
      </p:ext>
    </p:extLst>
  </p:cSld>
  <p:clrMapOvr>
    <a:masterClrMapping/>
  </p:clrMapOvr>
  <p:transition>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1B798993-86C5-6F66-40CC-A19CFF2BEBAE}"/>
              </a:ext>
            </a:extLst>
          </p:cNvPr>
          <p:cNvGrpSpPr>
            <a:grpSpLocks/>
          </p:cNvGrpSpPr>
          <p:nvPr/>
        </p:nvGrpSpPr>
        <p:grpSpPr bwMode="auto">
          <a:xfrm>
            <a:off x="6553200" y="6013450"/>
            <a:ext cx="2392363" cy="563563"/>
            <a:chOff x="1566" y="164"/>
            <a:chExt cx="1455" cy="425"/>
          </a:xfrm>
        </p:grpSpPr>
        <p:sp>
          <p:nvSpPr>
            <p:cNvPr id="1043" name="Freeform 8">
              <a:extLst>
                <a:ext uri="{FF2B5EF4-FFF2-40B4-BE49-F238E27FC236}">
                  <a16:creationId xmlns:a16="http://schemas.microsoft.com/office/drawing/2014/main" id="{94CE357C-3320-CC91-8691-CAF153A14A5B}"/>
                </a:ext>
              </a:extLst>
            </p:cNvPr>
            <p:cNvSpPr>
              <a:spLocks/>
            </p:cNvSpPr>
            <p:nvPr/>
          </p:nvSpPr>
          <p:spPr bwMode="gray">
            <a:xfrm>
              <a:off x="1892" y="468"/>
              <a:ext cx="39" cy="121"/>
            </a:xfrm>
            <a:custGeom>
              <a:avLst/>
              <a:gdLst>
                <a:gd name="T0" fmla="*/ 37 w 39"/>
                <a:gd name="T1" fmla="*/ 36 h 121"/>
                <a:gd name="T2" fmla="*/ 35 w 39"/>
                <a:gd name="T3" fmla="*/ 36 h 121"/>
                <a:gd name="T4" fmla="*/ 30 w 39"/>
                <a:gd name="T5" fmla="*/ 36 h 121"/>
                <a:gd name="T6" fmla="*/ 22 w 39"/>
                <a:gd name="T7" fmla="*/ 34 h 121"/>
                <a:gd name="T8" fmla="*/ 15 w 39"/>
                <a:gd name="T9" fmla="*/ 30 h 121"/>
                <a:gd name="T10" fmla="*/ 7 w 39"/>
                <a:gd name="T11" fmla="*/ 23 h 121"/>
                <a:gd name="T12" fmla="*/ 3 w 39"/>
                <a:gd name="T13" fmla="*/ 13 h 121"/>
                <a:gd name="T14" fmla="*/ 0 w 39"/>
                <a:gd name="T15" fmla="*/ 0 h 121"/>
                <a:gd name="T16" fmla="*/ 3 w 39"/>
                <a:gd name="T17" fmla="*/ 0 h 121"/>
                <a:gd name="T18" fmla="*/ 7 w 39"/>
                <a:gd name="T19" fmla="*/ 1 h 121"/>
                <a:gd name="T20" fmla="*/ 15 w 39"/>
                <a:gd name="T21" fmla="*/ 3 h 121"/>
                <a:gd name="T22" fmla="*/ 23 w 39"/>
                <a:gd name="T23" fmla="*/ 5 h 121"/>
                <a:gd name="T24" fmla="*/ 30 w 39"/>
                <a:gd name="T25" fmla="*/ 11 h 121"/>
                <a:gd name="T26" fmla="*/ 37 w 39"/>
                <a:gd name="T27" fmla="*/ 20 h 121"/>
                <a:gd name="T28" fmla="*/ 39 w 39"/>
                <a:gd name="T29" fmla="*/ 34 h 121"/>
                <a:gd name="T30" fmla="*/ 39 w 39"/>
                <a:gd name="T31" fmla="*/ 121 h 121"/>
                <a:gd name="T32" fmla="*/ 37 w 39"/>
                <a:gd name="T33" fmla="*/ 121 h 121"/>
                <a:gd name="T34" fmla="*/ 37 w 39"/>
                <a:gd name="T35" fmla="*/ 36 h 12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9" h="121">
                  <a:moveTo>
                    <a:pt x="37" y="36"/>
                  </a:moveTo>
                  <a:lnTo>
                    <a:pt x="35" y="36"/>
                  </a:lnTo>
                  <a:lnTo>
                    <a:pt x="30" y="36"/>
                  </a:lnTo>
                  <a:lnTo>
                    <a:pt x="22" y="34"/>
                  </a:lnTo>
                  <a:lnTo>
                    <a:pt x="15" y="30"/>
                  </a:lnTo>
                  <a:lnTo>
                    <a:pt x="7" y="23"/>
                  </a:lnTo>
                  <a:lnTo>
                    <a:pt x="3" y="13"/>
                  </a:lnTo>
                  <a:lnTo>
                    <a:pt x="0" y="0"/>
                  </a:lnTo>
                  <a:lnTo>
                    <a:pt x="3" y="0"/>
                  </a:lnTo>
                  <a:lnTo>
                    <a:pt x="7" y="1"/>
                  </a:lnTo>
                  <a:lnTo>
                    <a:pt x="15" y="3"/>
                  </a:lnTo>
                  <a:lnTo>
                    <a:pt x="23" y="5"/>
                  </a:lnTo>
                  <a:lnTo>
                    <a:pt x="30" y="11"/>
                  </a:lnTo>
                  <a:lnTo>
                    <a:pt x="37" y="20"/>
                  </a:lnTo>
                  <a:lnTo>
                    <a:pt x="39" y="34"/>
                  </a:lnTo>
                  <a:lnTo>
                    <a:pt x="39" y="121"/>
                  </a:lnTo>
                  <a:lnTo>
                    <a:pt x="37" y="121"/>
                  </a:lnTo>
                  <a:lnTo>
                    <a:pt x="37" y="36"/>
                  </a:lnTo>
                  <a:close/>
                </a:path>
              </a:pathLst>
            </a:custGeom>
            <a:solidFill>
              <a:srgbClr val="D7D7D7"/>
            </a:solidFill>
            <a:ln w="0">
              <a:solidFill>
                <a:srgbClr val="D7D7D7"/>
              </a:solidFill>
              <a:prstDash val="solid"/>
              <a:round/>
              <a:headEnd/>
              <a:tailEnd/>
            </a:ln>
          </p:spPr>
          <p:txBody>
            <a:bodyPr/>
            <a:lstStyle/>
            <a:p>
              <a:endParaRPr lang="en-US"/>
            </a:p>
          </p:txBody>
        </p:sp>
        <p:sp>
          <p:nvSpPr>
            <p:cNvPr id="1044" name="Freeform 9">
              <a:extLst>
                <a:ext uri="{FF2B5EF4-FFF2-40B4-BE49-F238E27FC236}">
                  <a16:creationId xmlns:a16="http://schemas.microsoft.com/office/drawing/2014/main" id="{2A951C13-358A-1883-2715-38FA24FA8193}"/>
                </a:ext>
              </a:extLst>
            </p:cNvPr>
            <p:cNvSpPr>
              <a:spLocks/>
            </p:cNvSpPr>
            <p:nvPr/>
          </p:nvSpPr>
          <p:spPr bwMode="gray">
            <a:xfrm>
              <a:off x="2271" y="450"/>
              <a:ext cx="45" cy="139"/>
            </a:xfrm>
            <a:custGeom>
              <a:avLst/>
              <a:gdLst>
                <a:gd name="T0" fmla="*/ 3 w 45"/>
                <a:gd name="T1" fmla="*/ 42 h 139"/>
                <a:gd name="T2" fmla="*/ 6 w 45"/>
                <a:gd name="T3" fmla="*/ 42 h 139"/>
                <a:gd name="T4" fmla="*/ 12 w 45"/>
                <a:gd name="T5" fmla="*/ 42 h 139"/>
                <a:gd name="T6" fmla="*/ 20 w 45"/>
                <a:gd name="T7" fmla="*/ 39 h 139"/>
                <a:gd name="T8" fmla="*/ 29 w 45"/>
                <a:gd name="T9" fmla="*/ 35 h 139"/>
                <a:gd name="T10" fmla="*/ 37 w 45"/>
                <a:gd name="T11" fmla="*/ 27 h 139"/>
                <a:gd name="T12" fmla="*/ 43 w 45"/>
                <a:gd name="T13" fmla="*/ 17 h 139"/>
                <a:gd name="T14" fmla="*/ 45 w 45"/>
                <a:gd name="T15" fmla="*/ 2 h 139"/>
                <a:gd name="T16" fmla="*/ 43 w 45"/>
                <a:gd name="T17" fmla="*/ 0 h 139"/>
                <a:gd name="T18" fmla="*/ 37 w 45"/>
                <a:gd name="T19" fmla="*/ 2 h 139"/>
                <a:gd name="T20" fmla="*/ 29 w 45"/>
                <a:gd name="T21" fmla="*/ 3 h 139"/>
                <a:gd name="T22" fmla="*/ 19 w 45"/>
                <a:gd name="T23" fmla="*/ 7 h 139"/>
                <a:gd name="T24" fmla="*/ 11 w 45"/>
                <a:gd name="T25" fmla="*/ 14 h 139"/>
                <a:gd name="T26" fmla="*/ 4 w 45"/>
                <a:gd name="T27" fmla="*/ 23 h 139"/>
                <a:gd name="T28" fmla="*/ 0 w 45"/>
                <a:gd name="T29" fmla="*/ 39 h 139"/>
                <a:gd name="T30" fmla="*/ 0 w 45"/>
                <a:gd name="T31" fmla="*/ 139 h 139"/>
                <a:gd name="T32" fmla="*/ 3 w 45"/>
                <a:gd name="T33" fmla="*/ 139 h 139"/>
                <a:gd name="T34" fmla="*/ 3 w 45"/>
                <a:gd name="T35" fmla="*/ 42 h 1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5" h="139">
                  <a:moveTo>
                    <a:pt x="3" y="42"/>
                  </a:moveTo>
                  <a:lnTo>
                    <a:pt x="6" y="42"/>
                  </a:lnTo>
                  <a:lnTo>
                    <a:pt x="12" y="42"/>
                  </a:lnTo>
                  <a:lnTo>
                    <a:pt x="20" y="39"/>
                  </a:lnTo>
                  <a:lnTo>
                    <a:pt x="29" y="35"/>
                  </a:lnTo>
                  <a:lnTo>
                    <a:pt x="37" y="27"/>
                  </a:lnTo>
                  <a:lnTo>
                    <a:pt x="43" y="17"/>
                  </a:lnTo>
                  <a:lnTo>
                    <a:pt x="45" y="2"/>
                  </a:lnTo>
                  <a:lnTo>
                    <a:pt x="43" y="0"/>
                  </a:lnTo>
                  <a:lnTo>
                    <a:pt x="37" y="2"/>
                  </a:lnTo>
                  <a:lnTo>
                    <a:pt x="29" y="3"/>
                  </a:lnTo>
                  <a:lnTo>
                    <a:pt x="19" y="7"/>
                  </a:lnTo>
                  <a:lnTo>
                    <a:pt x="11" y="14"/>
                  </a:lnTo>
                  <a:lnTo>
                    <a:pt x="4" y="23"/>
                  </a:lnTo>
                  <a:lnTo>
                    <a:pt x="0" y="39"/>
                  </a:lnTo>
                  <a:lnTo>
                    <a:pt x="0" y="139"/>
                  </a:lnTo>
                  <a:lnTo>
                    <a:pt x="3" y="139"/>
                  </a:lnTo>
                  <a:lnTo>
                    <a:pt x="3" y="42"/>
                  </a:lnTo>
                  <a:close/>
                </a:path>
              </a:pathLst>
            </a:custGeom>
            <a:solidFill>
              <a:srgbClr val="D7D7D7"/>
            </a:solidFill>
            <a:ln w="0">
              <a:solidFill>
                <a:srgbClr val="D7D7D7"/>
              </a:solidFill>
              <a:prstDash val="solid"/>
              <a:round/>
              <a:headEnd/>
              <a:tailEnd/>
            </a:ln>
          </p:spPr>
          <p:txBody>
            <a:bodyPr/>
            <a:lstStyle/>
            <a:p>
              <a:endParaRPr lang="en-US"/>
            </a:p>
          </p:txBody>
        </p:sp>
        <p:sp>
          <p:nvSpPr>
            <p:cNvPr id="1045" name="Freeform 10">
              <a:extLst>
                <a:ext uri="{FF2B5EF4-FFF2-40B4-BE49-F238E27FC236}">
                  <a16:creationId xmlns:a16="http://schemas.microsoft.com/office/drawing/2014/main" id="{8503A649-ACD3-7229-C912-7CBE36CDD868}"/>
                </a:ext>
              </a:extLst>
            </p:cNvPr>
            <p:cNvSpPr>
              <a:spLocks/>
            </p:cNvSpPr>
            <p:nvPr/>
          </p:nvSpPr>
          <p:spPr bwMode="gray">
            <a:xfrm>
              <a:off x="1765" y="378"/>
              <a:ext cx="146" cy="211"/>
            </a:xfrm>
            <a:custGeom>
              <a:avLst/>
              <a:gdLst>
                <a:gd name="T0" fmla="*/ 68 w 146"/>
                <a:gd name="T1" fmla="*/ 67 h 211"/>
                <a:gd name="T2" fmla="*/ 67 w 146"/>
                <a:gd name="T3" fmla="*/ 67 h 211"/>
                <a:gd name="T4" fmla="*/ 60 w 146"/>
                <a:gd name="T5" fmla="*/ 66 h 211"/>
                <a:gd name="T6" fmla="*/ 50 w 146"/>
                <a:gd name="T7" fmla="*/ 64 h 211"/>
                <a:gd name="T8" fmla="*/ 41 w 146"/>
                <a:gd name="T9" fmla="*/ 62 h 211"/>
                <a:gd name="T10" fmla="*/ 29 w 146"/>
                <a:gd name="T11" fmla="*/ 55 h 211"/>
                <a:gd name="T12" fmla="*/ 18 w 146"/>
                <a:gd name="T13" fmla="*/ 47 h 211"/>
                <a:gd name="T14" fmla="*/ 10 w 146"/>
                <a:gd name="T15" fmla="*/ 35 h 211"/>
                <a:gd name="T16" fmla="*/ 3 w 146"/>
                <a:gd name="T17" fmla="*/ 20 h 211"/>
                <a:gd name="T18" fmla="*/ 0 w 146"/>
                <a:gd name="T19" fmla="*/ 0 h 211"/>
                <a:gd name="T20" fmla="*/ 3 w 146"/>
                <a:gd name="T21" fmla="*/ 0 h 211"/>
                <a:gd name="T22" fmla="*/ 10 w 146"/>
                <a:gd name="T23" fmla="*/ 0 h 211"/>
                <a:gd name="T24" fmla="*/ 19 w 146"/>
                <a:gd name="T25" fmla="*/ 0 h 211"/>
                <a:gd name="T26" fmla="*/ 30 w 146"/>
                <a:gd name="T27" fmla="*/ 2 h 211"/>
                <a:gd name="T28" fmla="*/ 41 w 146"/>
                <a:gd name="T29" fmla="*/ 6 h 211"/>
                <a:gd name="T30" fmla="*/ 53 w 146"/>
                <a:gd name="T31" fmla="*/ 14 h 211"/>
                <a:gd name="T32" fmla="*/ 62 w 146"/>
                <a:gd name="T33" fmla="*/ 25 h 211"/>
                <a:gd name="T34" fmla="*/ 69 w 146"/>
                <a:gd name="T35" fmla="*/ 41 h 211"/>
                <a:gd name="T36" fmla="*/ 73 w 146"/>
                <a:gd name="T37" fmla="*/ 62 h 211"/>
                <a:gd name="T38" fmla="*/ 73 w 146"/>
                <a:gd name="T39" fmla="*/ 60 h 211"/>
                <a:gd name="T40" fmla="*/ 73 w 146"/>
                <a:gd name="T41" fmla="*/ 55 h 211"/>
                <a:gd name="T42" fmla="*/ 75 w 146"/>
                <a:gd name="T43" fmla="*/ 45 h 211"/>
                <a:gd name="T44" fmla="*/ 79 w 146"/>
                <a:gd name="T45" fmla="*/ 36 h 211"/>
                <a:gd name="T46" fmla="*/ 84 w 146"/>
                <a:gd name="T47" fmla="*/ 25 h 211"/>
                <a:gd name="T48" fmla="*/ 92 w 146"/>
                <a:gd name="T49" fmla="*/ 16 h 211"/>
                <a:gd name="T50" fmla="*/ 106 w 146"/>
                <a:gd name="T51" fmla="*/ 8 h 211"/>
                <a:gd name="T52" fmla="*/ 123 w 146"/>
                <a:gd name="T53" fmla="*/ 2 h 211"/>
                <a:gd name="T54" fmla="*/ 146 w 146"/>
                <a:gd name="T55" fmla="*/ 0 h 211"/>
                <a:gd name="T56" fmla="*/ 145 w 146"/>
                <a:gd name="T57" fmla="*/ 2 h 211"/>
                <a:gd name="T58" fmla="*/ 145 w 146"/>
                <a:gd name="T59" fmla="*/ 8 h 211"/>
                <a:gd name="T60" fmla="*/ 143 w 146"/>
                <a:gd name="T61" fmla="*/ 17 h 211"/>
                <a:gd name="T62" fmla="*/ 139 w 146"/>
                <a:gd name="T63" fmla="*/ 28 h 211"/>
                <a:gd name="T64" fmla="*/ 134 w 146"/>
                <a:gd name="T65" fmla="*/ 39 h 211"/>
                <a:gd name="T66" fmla="*/ 126 w 146"/>
                <a:gd name="T67" fmla="*/ 49 h 211"/>
                <a:gd name="T68" fmla="*/ 114 w 146"/>
                <a:gd name="T69" fmla="*/ 59 h 211"/>
                <a:gd name="T70" fmla="*/ 98 w 146"/>
                <a:gd name="T71" fmla="*/ 64 h 211"/>
                <a:gd name="T72" fmla="*/ 79 w 146"/>
                <a:gd name="T73" fmla="*/ 67 h 211"/>
                <a:gd name="T74" fmla="*/ 79 w 146"/>
                <a:gd name="T75" fmla="*/ 211 h 211"/>
                <a:gd name="T76" fmla="*/ 68 w 146"/>
                <a:gd name="T77" fmla="*/ 211 h 211"/>
                <a:gd name="T78" fmla="*/ 68 w 146"/>
                <a:gd name="T79" fmla="*/ 67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6" h="211">
                  <a:moveTo>
                    <a:pt x="68" y="67"/>
                  </a:moveTo>
                  <a:lnTo>
                    <a:pt x="67" y="67"/>
                  </a:lnTo>
                  <a:lnTo>
                    <a:pt x="60" y="66"/>
                  </a:lnTo>
                  <a:lnTo>
                    <a:pt x="50" y="64"/>
                  </a:lnTo>
                  <a:lnTo>
                    <a:pt x="41" y="62"/>
                  </a:lnTo>
                  <a:lnTo>
                    <a:pt x="29" y="55"/>
                  </a:lnTo>
                  <a:lnTo>
                    <a:pt x="18" y="47"/>
                  </a:lnTo>
                  <a:lnTo>
                    <a:pt x="10" y="35"/>
                  </a:lnTo>
                  <a:lnTo>
                    <a:pt x="3" y="20"/>
                  </a:lnTo>
                  <a:lnTo>
                    <a:pt x="0" y="0"/>
                  </a:lnTo>
                  <a:lnTo>
                    <a:pt x="3" y="0"/>
                  </a:lnTo>
                  <a:lnTo>
                    <a:pt x="10" y="0"/>
                  </a:lnTo>
                  <a:lnTo>
                    <a:pt x="19" y="0"/>
                  </a:lnTo>
                  <a:lnTo>
                    <a:pt x="30" y="2"/>
                  </a:lnTo>
                  <a:lnTo>
                    <a:pt x="41" y="6"/>
                  </a:lnTo>
                  <a:lnTo>
                    <a:pt x="53" y="14"/>
                  </a:lnTo>
                  <a:lnTo>
                    <a:pt x="62" y="25"/>
                  </a:lnTo>
                  <a:lnTo>
                    <a:pt x="69" y="41"/>
                  </a:lnTo>
                  <a:lnTo>
                    <a:pt x="73" y="62"/>
                  </a:lnTo>
                  <a:lnTo>
                    <a:pt x="73" y="60"/>
                  </a:lnTo>
                  <a:lnTo>
                    <a:pt x="73" y="55"/>
                  </a:lnTo>
                  <a:lnTo>
                    <a:pt x="75" y="45"/>
                  </a:lnTo>
                  <a:lnTo>
                    <a:pt x="79" y="36"/>
                  </a:lnTo>
                  <a:lnTo>
                    <a:pt x="84" y="25"/>
                  </a:lnTo>
                  <a:lnTo>
                    <a:pt x="92" y="16"/>
                  </a:lnTo>
                  <a:lnTo>
                    <a:pt x="106" y="8"/>
                  </a:lnTo>
                  <a:lnTo>
                    <a:pt x="123" y="2"/>
                  </a:lnTo>
                  <a:lnTo>
                    <a:pt x="146" y="0"/>
                  </a:lnTo>
                  <a:lnTo>
                    <a:pt x="145" y="2"/>
                  </a:lnTo>
                  <a:lnTo>
                    <a:pt x="145" y="8"/>
                  </a:lnTo>
                  <a:lnTo>
                    <a:pt x="143" y="17"/>
                  </a:lnTo>
                  <a:lnTo>
                    <a:pt x="139" y="28"/>
                  </a:lnTo>
                  <a:lnTo>
                    <a:pt x="134" y="39"/>
                  </a:lnTo>
                  <a:lnTo>
                    <a:pt x="126" y="49"/>
                  </a:lnTo>
                  <a:lnTo>
                    <a:pt x="114" y="59"/>
                  </a:lnTo>
                  <a:lnTo>
                    <a:pt x="98" y="64"/>
                  </a:lnTo>
                  <a:lnTo>
                    <a:pt x="79" y="67"/>
                  </a:lnTo>
                  <a:lnTo>
                    <a:pt x="79" y="211"/>
                  </a:lnTo>
                  <a:lnTo>
                    <a:pt x="68" y="211"/>
                  </a:lnTo>
                  <a:lnTo>
                    <a:pt x="68" y="67"/>
                  </a:lnTo>
                  <a:close/>
                </a:path>
              </a:pathLst>
            </a:custGeom>
            <a:solidFill>
              <a:srgbClr val="D7D7D7"/>
            </a:solidFill>
            <a:ln w="0">
              <a:solidFill>
                <a:srgbClr val="D7D7D7"/>
              </a:solidFill>
              <a:prstDash val="solid"/>
              <a:round/>
              <a:headEnd/>
              <a:tailEnd/>
            </a:ln>
          </p:spPr>
          <p:txBody>
            <a:bodyPr/>
            <a:lstStyle/>
            <a:p>
              <a:endParaRPr lang="en-US"/>
            </a:p>
          </p:txBody>
        </p:sp>
        <p:sp>
          <p:nvSpPr>
            <p:cNvPr id="1046" name="Freeform 11">
              <a:extLst>
                <a:ext uri="{FF2B5EF4-FFF2-40B4-BE49-F238E27FC236}">
                  <a16:creationId xmlns:a16="http://schemas.microsoft.com/office/drawing/2014/main" id="{FD3F9B2B-0C0A-FB5B-3C1C-6AB68DBFD56B}"/>
                </a:ext>
              </a:extLst>
            </p:cNvPr>
            <p:cNvSpPr>
              <a:spLocks/>
            </p:cNvSpPr>
            <p:nvPr/>
          </p:nvSpPr>
          <p:spPr bwMode="gray">
            <a:xfrm>
              <a:off x="2792" y="378"/>
              <a:ext cx="144" cy="211"/>
            </a:xfrm>
            <a:custGeom>
              <a:avLst/>
              <a:gdLst>
                <a:gd name="T0" fmla="*/ 67 w 144"/>
                <a:gd name="T1" fmla="*/ 67 h 211"/>
                <a:gd name="T2" fmla="*/ 66 w 144"/>
                <a:gd name="T3" fmla="*/ 67 h 211"/>
                <a:gd name="T4" fmla="*/ 59 w 144"/>
                <a:gd name="T5" fmla="*/ 66 h 211"/>
                <a:gd name="T6" fmla="*/ 50 w 144"/>
                <a:gd name="T7" fmla="*/ 64 h 211"/>
                <a:gd name="T8" fmla="*/ 39 w 144"/>
                <a:gd name="T9" fmla="*/ 62 h 211"/>
                <a:gd name="T10" fmla="*/ 28 w 144"/>
                <a:gd name="T11" fmla="*/ 55 h 211"/>
                <a:gd name="T12" fmla="*/ 17 w 144"/>
                <a:gd name="T13" fmla="*/ 47 h 211"/>
                <a:gd name="T14" fmla="*/ 9 w 144"/>
                <a:gd name="T15" fmla="*/ 35 h 211"/>
                <a:gd name="T16" fmla="*/ 2 w 144"/>
                <a:gd name="T17" fmla="*/ 20 h 211"/>
                <a:gd name="T18" fmla="*/ 0 w 144"/>
                <a:gd name="T19" fmla="*/ 0 h 211"/>
                <a:gd name="T20" fmla="*/ 2 w 144"/>
                <a:gd name="T21" fmla="*/ 0 h 211"/>
                <a:gd name="T22" fmla="*/ 9 w 144"/>
                <a:gd name="T23" fmla="*/ 0 h 211"/>
                <a:gd name="T24" fmla="*/ 17 w 144"/>
                <a:gd name="T25" fmla="*/ 0 h 211"/>
                <a:gd name="T26" fmla="*/ 28 w 144"/>
                <a:gd name="T27" fmla="*/ 2 h 211"/>
                <a:gd name="T28" fmla="*/ 40 w 144"/>
                <a:gd name="T29" fmla="*/ 6 h 211"/>
                <a:gd name="T30" fmla="*/ 51 w 144"/>
                <a:gd name="T31" fmla="*/ 14 h 211"/>
                <a:gd name="T32" fmla="*/ 62 w 144"/>
                <a:gd name="T33" fmla="*/ 25 h 211"/>
                <a:gd name="T34" fmla="*/ 69 w 144"/>
                <a:gd name="T35" fmla="*/ 41 h 211"/>
                <a:gd name="T36" fmla="*/ 73 w 144"/>
                <a:gd name="T37" fmla="*/ 62 h 211"/>
                <a:gd name="T38" fmla="*/ 73 w 144"/>
                <a:gd name="T39" fmla="*/ 60 h 211"/>
                <a:gd name="T40" fmla="*/ 73 w 144"/>
                <a:gd name="T41" fmla="*/ 55 h 211"/>
                <a:gd name="T42" fmla="*/ 74 w 144"/>
                <a:gd name="T43" fmla="*/ 45 h 211"/>
                <a:gd name="T44" fmla="*/ 77 w 144"/>
                <a:gd name="T45" fmla="*/ 36 h 211"/>
                <a:gd name="T46" fmla="*/ 82 w 144"/>
                <a:gd name="T47" fmla="*/ 25 h 211"/>
                <a:gd name="T48" fmla="*/ 91 w 144"/>
                <a:gd name="T49" fmla="*/ 16 h 211"/>
                <a:gd name="T50" fmla="*/ 105 w 144"/>
                <a:gd name="T51" fmla="*/ 8 h 211"/>
                <a:gd name="T52" fmla="*/ 121 w 144"/>
                <a:gd name="T53" fmla="*/ 2 h 211"/>
                <a:gd name="T54" fmla="*/ 144 w 144"/>
                <a:gd name="T55" fmla="*/ 0 h 211"/>
                <a:gd name="T56" fmla="*/ 144 w 144"/>
                <a:gd name="T57" fmla="*/ 2 h 211"/>
                <a:gd name="T58" fmla="*/ 144 w 144"/>
                <a:gd name="T59" fmla="*/ 8 h 211"/>
                <a:gd name="T60" fmla="*/ 141 w 144"/>
                <a:gd name="T61" fmla="*/ 17 h 211"/>
                <a:gd name="T62" fmla="*/ 139 w 144"/>
                <a:gd name="T63" fmla="*/ 28 h 211"/>
                <a:gd name="T64" fmla="*/ 133 w 144"/>
                <a:gd name="T65" fmla="*/ 39 h 211"/>
                <a:gd name="T66" fmla="*/ 125 w 144"/>
                <a:gd name="T67" fmla="*/ 49 h 211"/>
                <a:gd name="T68" fmla="*/ 113 w 144"/>
                <a:gd name="T69" fmla="*/ 59 h 211"/>
                <a:gd name="T70" fmla="*/ 97 w 144"/>
                <a:gd name="T71" fmla="*/ 64 h 211"/>
                <a:gd name="T72" fmla="*/ 77 w 144"/>
                <a:gd name="T73" fmla="*/ 67 h 211"/>
                <a:gd name="T74" fmla="*/ 77 w 144"/>
                <a:gd name="T75" fmla="*/ 211 h 211"/>
                <a:gd name="T76" fmla="*/ 67 w 144"/>
                <a:gd name="T77" fmla="*/ 211 h 211"/>
                <a:gd name="T78" fmla="*/ 67 w 144"/>
                <a:gd name="T79" fmla="*/ 67 h 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44" h="211">
                  <a:moveTo>
                    <a:pt x="67" y="67"/>
                  </a:moveTo>
                  <a:lnTo>
                    <a:pt x="66" y="67"/>
                  </a:lnTo>
                  <a:lnTo>
                    <a:pt x="59" y="66"/>
                  </a:lnTo>
                  <a:lnTo>
                    <a:pt x="50" y="64"/>
                  </a:lnTo>
                  <a:lnTo>
                    <a:pt x="39" y="62"/>
                  </a:lnTo>
                  <a:lnTo>
                    <a:pt x="28" y="55"/>
                  </a:lnTo>
                  <a:lnTo>
                    <a:pt x="17" y="47"/>
                  </a:lnTo>
                  <a:lnTo>
                    <a:pt x="9" y="35"/>
                  </a:lnTo>
                  <a:lnTo>
                    <a:pt x="2" y="20"/>
                  </a:lnTo>
                  <a:lnTo>
                    <a:pt x="0" y="0"/>
                  </a:lnTo>
                  <a:lnTo>
                    <a:pt x="2" y="0"/>
                  </a:lnTo>
                  <a:lnTo>
                    <a:pt x="9" y="0"/>
                  </a:lnTo>
                  <a:lnTo>
                    <a:pt x="17" y="0"/>
                  </a:lnTo>
                  <a:lnTo>
                    <a:pt x="28" y="2"/>
                  </a:lnTo>
                  <a:lnTo>
                    <a:pt x="40" y="6"/>
                  </a:lnTo>
                  <a:lnTo>
                    <a:pt x="51" y="14"/>
                  </a:lnTo>
                  <a:lnTo>
                    <a:pt x="62" y="25"/>
                  </a:lnTo>
                  <a:lnTo>
                    <a:pt x="69" y="41"/>
                  </a:lnTo>
                  <a:lnTo>
                    <a:pt x="73" y="62"/>
                  </a:lnTo>
                  <a:lnTo>
                    <a:pt x="73" y="60"/>
                  </a:lnTo>
                  <a:lnTo>
                    <a:pt x="73" y="55"/>
                  </a:lnTo>
                  <a:lnTo>
                    <a:pt x="74" y="45"/>
                  </a:lnTo>
                  <a:lnTo>
                    <a:pt x="77" y="36"/>
                  </a:lnTo>
                  <a:lnTo>
                    <a:pt x="82" y="25"/>
                  </a:lnTo>
                  <a:lnTo>
                    <a:pt x="91" y="16"/>
                  </a:lnTo>
                  <a:lnTo>
                    <a:pt x="105" y="8"/>
                  </a:lnTo>
                  <a:lnTo>
                    <a:pt x="121" y="2"/>
                  </a:lnTo>
                  <a:lnTo>
                    <a:pt x="144" y="0"/>
                  </a:lnTo>
                  <a:lnTo>
                    <a:pt x="144" y="2"/>
                  </a:lnTo>
                  <a:lnTo>
                    <a:pt x="144" y="8"/>
                  </a:lnTo>
                  <a:lnTo>
                    <a:pt x="141" y="17"/>
                  </a:lnTo>
                  <a:lnTo>
                    <a:pt x="139" y="28"/>
                  </a:lnTo>
                  <a:lnTo>
                    <a:pt x="133" y="39"/>
                  </a:lnTo>
                  <a:lnTo>
                    <a:pt x="125" y="49"/>
                  </a:lnTo>
                  <a:lnTo>
                    <a:pt x="113" y="59"/>
                  </a:lnTo>
                  <a:lnTo>
                    <a:pt x="97" y="64"/>
                  </a:lnTo>
                  <a:lnTo>
                    <a:pt x="77" y="67"/>
                  </a:lnTo>
                  <a:lnTo>
                    <a:pt x="77" y="211"/>
                  </a:lnTo>
                  <a:lnTo>
                    <a:pt x="67" y="211"/>
                  </a:lnTo>
                  <a:lnTo>
                    <a:pt x="67" y="67"/>
                  </a:lnTo>
                  <a:close/>
                </a:path>
              </a:pathLst>
            </a:custGeom>
            <a:solidFill>
              <a:srgbClr val="D7D7D7"/>
            </a:solidFill>
            <a:ln w="0">
              <a:solidFill>
                <a:srgbClr val="D7D7D7"/>
              </a:solidFill>
              <a:prstDash val="solid"/>
              <a:round/>
              <a:headEnd/>
              <a:tailEnd/>
            </a:ln>
          </p:spPr>
          <p:txBody>
            <a:bodyPr/>
            <a:lstStyle/>
            <a:p>
              <a:endParaRPr lang="en-US"/>
            </a:p>
          </p:txBody>
        </p:sp>
        <p:sp>
          <p:nvSpPr>
            <p:cNvPr id="1047" name="Freeform 12">
              <a:extLst>
                <a:ext uri="{FF2B5EF4-FFF2-40B4-BE49-F238E27FC236}">
                  <a16:creationId xmlns:a16="http://schemas.microsoft.com/office/drawing/2014/main" id="{F3F31FC2-E5FF-154D-B1BE-645956D92574}"/>
                </a:ext>
              </a:extLst>
            </p:cNvPr>
            <p:cNvSpPr>
              <a:spLocks/>
            </p:cNvSpPr>
            <p:nvPr/>
          </p:nvSpPr>
          <p:spPr bwMode="gray">
            <a:xfrm>
              <a:off x="2631" y="457"/>
              <a:ext cx="89" cy="132"/>
            </a:xfrm>
            <a:custGeom>
              <a:avLst/>
              <a:gdLst>
                <a:gd name="T0" fmla="*/ 42 w 89"/>
                <a:gd name="T1" fmla="*/ 43 h 132"/>
                <a:gd name="T2" fmla="*/ 39 w 89"/>
                <a:gd name="T3" fmla="*/ 42 h 132"/>
                <a:gd name="T4" fmla="*/ 33 w 89"/>
                <a:gd name="T5" fmla="*/ 42 h 132"/>
                <a:gd name="T6" fmla="*/ 25 w 89"/>
                <a:gd name="T7" fmla="*/ 39 h 132"/>
                <a:gd name="T8" fmla="*/ 16 w 89"/>
                <a:gd name="T9" fmla="*/ 35 h 132"/>
                <a:gd name="T10" fmla="*/ 8 w 89"/>
                <a:gd name="T11" fmla="*/ 27 h 132"/>
                <a:gd name="T12" fmla="*/ 2 w 89"/>
                <a:gd name="T13" fmla="*/ 16 h 132"/>
                <a:gd name="T14" fmla="*/ 0 w 89"/>
                <a:gd name="T15" fmla="*/ 0 h 132"/>
                <a:gd name="T16" fmla="*/ 2 w 89"/>
                <a:gd name="T17" fmla="*/ 0 h 132"/>
                <a:gd name="T18" fmla="*/ 6 w 89"/>
                <a:gd name="T19" fmla="*/ 0 h 132"/>
                <a:gd name="T20" fmla="*/ 12 w 89"/>
                <a:gd name="T21" fmla="*/ 1 h 132"/>
                <a:gd name="T22" fmla="*/ 21 w 89"/>
                <a:gd name="T23" fmla="*/ 3 h 132"/>
                <a:gd name="T24" fmla="*/ 29 w 89"/>
                <a:gd name="T25" fmla="*/ 8 h 132"/>
                <a:gd name="T26" fmla="*/ 37 w 89"/>
                <a:gd name="T27" fmla="*/ 15 h 132"/>
                <a:gd name="T28" fmla="*/ 42 w 89"/>
                <a:gd name="T29" fmla="*/ 26 h 132"/>
                <a:gd name="T30" fmla="*/ 45 w 89"/>
                <a:gd name="T31" fmla="*/ 39 h 132"/>
                <a:gd name="T32" fmla="*/ 45 w 89"/>
                <a:gd name="T33" fmla="*/ 38 h 132"/>
                <a:gd name="T34" fmla="*/ 45 w 89"/>
                <a:gd name="T35" fmla="*/ 34 h 132"/>
                <a:gd name="T36" fmla="*/ 46 w 89"/>
                <a:gd name="T37" fmla="*/ 27 h 132"/>
                <a:gd name="T38" fmla="*/ 49 w 89"/>
                <a:gd name="T39" fmla="*/ 20 h 132"/>
                <a:gd name="T40" fmla="*/ 54 w 89"/>
                <a:gd name="T41" fmla="*/ 14 h 132"/>
                <a:gd name="T42" fmla="*/ 62 w 89"/>
                <a:gd name="T43" fmla="*/ 7 h 132"/>
                <a:gd name="T44" fmla="*/ 73 w 89"/>
                <a:gd name="T45" fmla="*/ 3 h 132"/>
                <a:gd name="T46" fmla="*/ 89 w 89"/>
                <a:gd name="T47" fmla="*/ 0 h 132"/>
                <a:gd name="T48" fmla="*/ 89 w 89"/>
                <a:gd name="T49" fmla="*/ 3 h 132"/>
                <a:gd name="T50" fmla="*/ 88 w 89"/>
                <a:gd name="T51" fmla="*/ 10 h 132"/>
                <a:gd name="T52" fmla="*/ 87 w 89"/>
                <a:gd name="T53" fmla="*/ 18 h 132"/>
                <a:gd name="T54" fmla="*/ 81 w 89"/>
                <a:gd name="T55" fmla="*/ 26 h 132"/>
                <a:gd name="T56" fmla="*/ 74 w 89"/>
                <a:gd name="T57" fmla="*/ 34 h 132"/>
                <a:gd name="T58" fmla="*/ 64 w 89"/>
                <a:gd name="T59" fmla="*/ 41 h 132"/>
                <a:gd name="T60" fmla="*/ 47 w 89"/>
                <a:gd name="T61" fmla="*/ 43 h 132"/>
                <a:gd name="T62" fmla="*/ 47 w 89"/>
                <a:gd name="T63" fmla="*/ 132 h 132"/>
                <a:gd name="T64" fmla="*/ 42 w 89"/>
                <a:gd name="T65" fmla="*/ 132 h 132"/>
                <a:gd name="T66" fmla="*/ 42 w 89"/>
                <a:gd name="T67" fmla="*/ 43 h 1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9" h="132">
                  <a:moveTo>
                    <a:pt x="42" y="43"/>
                  </a:moveTo>
                  <a:lnTo>
                    <a:pt x="39" y="42"/>
                  </a:lnTo>
                  <a:lnTo>
                    <a:pt x="33" y="42"/>
                  </a:lnTo>
                  <a:lnTo>
                    <a:pt x="25" y="39"/>
                  </a:lnTo>
                  <a:lnTo>
                    <a:pt x="16" y="35"/>
                  </a:lnTo>
                  <a:lnTo>
                    <a:pt x="8" y="27"/>
                  </a:lnTo>
                  <a:lnTo>
                    <a:pt x="2" y="16"/>
                  </a:lnTo>
                  <a:lnTo>
                    <a:pt x="0" y="0"/>
                  </a:lnTo>
                  <a:lnTo>
                    <a:pt x="2" y="0"/>
                  </a:lnTo>
                  <a:lnTo>
                    <a:pt x="6" y="0"/>
                  </a:lnTo>
                  <a:lnTo>
                    <a:pt x="12" y="1"/>
                  </a:lnTo>
                  <a:lnTo>
                    <a:pt x="21" y="3"/>
                  </a:lnTo>
                  <a:lnTo>
                    <a:pt x="29" y="8"/>
                  </a:lnTo>
                  <a:lnTo>
                    <a:pt x="37" y="15"/>
                  </a:lnTo>
                  <a:lnTo>
                    <a:pt x="42" y="26"/>
                  </a:lnTo>
                  <a:lnTo>
                    <a:pt x="45" y="39"/>
                  </a:lnTo>
                  <a:lnTo>
                    <a:pt x="45" y="38"/>
                  </a:lnTo>
                  <a:lnTo>
                    <a:pt x="45" y="34"/>
                  </a:lnTo>
                  <a:lnTo>
                    <a:pt x="46" y="27"/>
                  </a:lnTo>
                  <a:lnTo>
                    <a:pt x="49" y="20"/>
                  </a:lnTo>
                  <a:lnTo>
                    <a:pt x="54" y="14"/>
                  </a:lnTo>
                  <a:lnTo>
                    <a:pt x="62" y="7"/>
                  </a:lnTo>
                  <a:lnTo>
                    <a:pt x="73" y="3"/>
                  </a:lnTo>
                  <a:lnTo>
                    <a:pt x="89" y="0"/>
                  </a:lnTo>
                  <a:lnTo>
                    <a:pt x="89" y="3"/>
                  </a:lnTo>
                  <a:lnTo>
                    <a:pt x="88" y="10"/>
                  </a:lnTo>
                  <a:lnTo>
                    <a:pt x="87" y="18"/>
                  </a:lnTo>
                  <a:lnTo>
                    <a:pt x="81" y="26"/>
                  </a:lnTo>
                  <a:lnTo>
                    <a:pt x="74" y="34"/>
                  </a:lnTo>
                  <a:lnTo>
                    <a:pt x="64" y="41"/>
                  </a:lnTo>
                  <a:lnTo>
                    <a:pt x="47" y="43"/>
                  </a:lnTo>
                  <a:lnTo>
                    <a:pt x="47" y="132"/>
                  </a:lnTo>
                  <a:lnTo>
                    <a:pt x="42" y="132"/>
                  </a:lnTo>
                  <a:lnTo>
                    <a:pt x="42" y="43"/>
                  </a:lnTo>
                  <a:close/>
                </a:path>
              </a:pathLst>
            </a:custGeom>
            <a:solidFill>
              <a:srgbClr val="D7D7D7"/>
            </a:solidFill>
            <a:ln w="0">
              <a:solidFill>
                <a:srgbClr val="D7D7D7"/>
              </a:solidFill>
              <a:prstDash val="solid"/>
              <a:round/>
              <a:headEnd/>
              <a:tailEnd/>
            </a:ln>
          </p:spPr>
          <p:txBody>
            <a:bodyPr/>
            <a:lstStyle/>
            <a:p>
              <a:endParaRPr lang="en-US"/>
            </a:p>
          </p:txBody>
        </p:sp>
        <p:sp>
          <p:nvSpPr>
            <p:cNvPr id="1048" name="Freeform 13">
              <a:extLst>
                <a:ext uri="{FF2B5EF4-FFF2-40B4-BE49-F238E27FC236}">
                  <a16:creationId xmlns:a16="http://schemas.microsoft.com/office/drawing/2014/main" id="{4FD76F45-AE01-7FB2-5B74-3967015EBCA0}"/>
                </a:ext>
              </a:extLst>
            </p:cNvPr>
            <p:cNvSpPr>
              <a:spLocks/>
            </p:cNvSpPr>
            <p:nvPr/>
          </p:nvSpPr>
          <p:spPr bwMode="gray">
            <a:xfrm>
              <a:off x="2430" y="403"/>
              <a:ext cx="88" cy="186"/>
            </a:xfrm>
            <a:custGeom>
              <a:avLst/>
              <a:gdLst>
                <a:gd name="T0" fmla="*/ 43 w 88"/>
                <a:gd name="T1" fmla="*/ 43 h 186"/>
                <a:gd name="T2" fmla="*/ 41 w 88"/>
                <a:gd name="T3" fmla="*/ 43 h 186"/>
                <a:gd name="T4" fmla="*/ 35 w 88"/>
                <a:gd name="T5" fmla="*/ 43 h 186"/>
                <a:gd name="T6" fmla="*/ 27 w 88"/>
                <a:gd name="T7" fmla="*/ 41 h 186"/>
                <a:gd name="T8" fmla="*/ 18 w 88"/>
                <a:gd name="T9" fmla="*/ 35 h 186"/>
                <a:gd name="T10" fmla="*/ 8 w 88"/>
                <a:gd name="T11" fmla="*/ 28 h 186"/>
                <a:gd name="T12" fmla="*/ 3 w 88"/>
                <a:gd name="T13" fmla="*/ 16 h 186"/>
                <a:gd name="T14" fmla="*/ 0 w 88"/>
                <a:gd name="T15" fmla="*/ 0 h 186"/>
                <a:gd name="T16" fmla="*/ 3 w 88"/>
                <a:gd name="T17" fmla="*/ 0 h 186"/>
                <a:gd name="T18" fmla="*/ 8 w 88"/>
                <a:gd name="T19" fmla="*/ 0 h 186"/>
                <a:gd name="T20" fmla="*/ 17 w 88"/>
                <a:gd name="T21" fmla="*/ 1 h 186"/>
                <a:gd name="T22" fmla="*/ 26 w 88"/>
                <a:gd name="T23" fmla="*/ 6 h 186"/>
                <a:gd name="T24" fmla="*/ 35 w 88"/>
                <a:gd name="T25" fmla="*/ 12 h 186"/>
                <a:gd name="T26" fmla="*/ 42 w 88"/>
                <a:gd name="T27" fmla="*/ 24 h 186"/>
                <a:gd name="T28" fmla="*/ 48 w 88"/>
                <a:gd name="T29" fmla="*/ 41 h 186"/>
                <a:gd name="T30" fmla="*/ 48 w 88"/>
                <a:gd name="T31" fmla="*/ 90 h 186"/>
                <a:gd name="T32" fmla="*/ 48 w 88"/>
                <a:gd name="T33" fmla="*/ 88 h 186"/>
                <a:gd name="T34" fmla="*/ 48 w 88"/>
                <a:gd name="T35" fmla="*/ 82 h 186"/>
                <a:gd name="T36" fmla="*/ 50 w 88"/>
                <a:gd name="T37" fmla="*/ 74 h 186"/>
                <a:gd name="T38" fmla="*/ 54 w 88"/>
                <a:gd name="T39" fmla="*/ 66 h 186"/>
                <a:gd name="T40" fmla="*/ 61 w 88"/>
                <a:gd name="T41" fmla="*/ 58 h 186"/>
                <a:gd name="T42" fmla="*/ 72 w 88"/>
                <a:gd name="T43" fmla="*/ 53 h 186"/>
                <a:gd name="T44" fmla="*/ 87 w 88"/>
                <a:gd name="T45" fmla="*/ 50 h 186"/>
                <a:gd name="T46" fmla="*/ 88 w 88"/>
                <a:gd name="T47" fmla="*/ 51 h 186"/>
                <a:gd name="T48" fmla="*/ 88 w 88"/>
                <a:gd name="T49" fmla="*/ 57 h 186"/>
                <a:gd name="T50" fmla="*/ 87 w 88"/>
                <a:gd name="T51" fmla="*/ 64 h 186"/>
                <a:gd name="T52" fmla="*/ 84 w 88"/>
                <a:gd name="T53" fmla="*/ 72 h 186"/>
                <a:gd name="T54" fmla="*/ 80 w 88"/>
                <a:gd name="T55" fmla="*/ 80 h 186"/>
                <a:gd name="T56" fmla="*/ 73 w 88"/>
                <a:gd name="T57" fmla="*/ 86 h 186"/>
                <a:gd name="T58" fmla="*/ 62 w 88"/>
                <a:gd name="T59" fmla="*/ 92 h 186"/>
                <a:gd name="T60" fmla="*/ 48 w 88"/>
                <a:gd name="T61" fmla="*/ 93 h 186"/>
                <a:gd name="T62" fmla="*/ 48 w 88"/>
                <a:gd name="T63" fmla="*/ 186 h 186"/>
                <a:gd name="T64" fmla="*/ 43 w 88"/>
                <a:gd name="T65" fmla="*/ 186 h 186"/>
                <a:gd name="T66" fmla="*/ 43 w 88"/>
                <a:gd name="T67" fmla="*/ 143 h 186"/>
                <a:gd name="T68" fmla="*/ 42 w 88"/>
                <a:gd name="T69" fmla="*/ 143 h 186"/>
                <a:gd name="T70" fmla="*/ 37 w 88"/>
                <a:gd name="T71" fmla="*/ 142 h 186"/>
                <a:gd name="T72" fmla="*/ 29 w 88"/>
                <a:gd name="T73" fmla="*/ 140 h 186"/>
                <a:gd name="T74" fmla="*/ 22 w 88"/>
                <a:gd name="T75" fmla="*/ 136 h 186"/>
                <a:gd name="T76" fmla="*/ 14 w 88"/>
                <a:gd name="T77" fmla="*/ 130 h 186"/>
                <a:gd name="T78" fmla="*/ 8 w 88"/>
                <a:gd name="T79" fmla="*/ 120 h 186"/>
                <a:gd name="T80" fmla="*/ 7 w 88"/>
                <a:gd name="T81" fmla="*/ 105 h 186"/>
                <a:gd name="T82" fmla="*/ 8 w 88"/>
                <a:gd name="T83" fmla="*/ 105 h 186"/>
                <a:gd name="T84" fmla="*/ 12 w 88"/>
                <a:gd name="T85" fmla="*/ 107 h 186"/>
                <a:gd name="T86" fmla="*/ 19 w 88"/>
                <a:gd name="T87" fmla="*/ 108 h 186"/>
                <a:gd name="T88" fmla="*/ 26 w 88"/>
                <a:gd name="T89" fmla="*/ 111 h 186"/>
                <a:gd name="T90" fmla="*/ 34 w 88"/>
                <a:gd name="T91" fmla="*/ 117 h 186"/>
                <a:gd name="T92" fmla="*/ 39 w 88"/>
                <a:gd name="T93" fmla="*/ 127 h 186"/>
                <a:gd name="T94" fmla="*/ 43 w 88"/>
                <a:gd name="T95" fmla="*/ 140 h 186"/>
                <a:gd name="T96" fmla="*/ 43 w 88"/>
                <a:gd name="T97" fmla="*/ 43 h 18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8" h="186">
                  <a:moveTo>
                    <a:pt x="43" y="43"/>
                  </a:moveTo>
                  <a:lnTo>
                    <a:pt x="41" y="43"/>
                  </a:lnTo>
                  <a:lnTo>
                    <a:pt x="35" y="43"/>
                  </a:lnTo>
                  <a:lnTo>
                    <a:pt x="27" y="41"/>
                  </a:lnTo>
                  <a:lnTo>
                    <a:pt x="18" y="35"/>
                  </a:lnTo>
                  <a:lnTo>
                    <a:pt x="8" y="28"/>
                  </a:lnTo>
                  <a:lnTo>
                    <a:pt x="3" y="16"/>
                  </a:lnTo>
                  <a:lnTo>
                    <a:pt x="0" y="0"/>
                  </a:lnTo>
                  <a:lnTo>
                    <a:pt x="3" y="0"/>
                  </a:lnTo>
                  <a:lnTo>
                    <a:pt x="8" y="0"/>
                  </a:lnTo>
                  <a:lnTo>
                    <a:pt x="17" y="1"/>
                  </a:lnTo>
                  <a:lnTo>
                    <a:pt x="26" y="6"/>
                  </a:lnTo>
                  <a:lnTo>
                    <a:pt x="35" y="12"/>
                  </a:lnTo>
                  <a:lnTo>
                    <a:pt x="42" y="24"/>
                  </a:lnTo>
                  <a:lnTo>
                    <a:pt x="48" y="41"/>
                  </a:lnTo>
                  <a:lnTo>
                    <a:pt x="48" y="90"/>
                  </a:lnTo>
                  <a:lnTo>
                    <a:pt x="48" y="88"/>
                  </a:lnTo>
                  <a:lnTo>
                    <a:pt x="48" y="82"/>
                  </a:lnTo>
                  <a:lnTo>
                    <a:pt x="50" y="74"/>
                  </a:lnTo>
                  <a:lnTo>
                    <a:pt x="54" y="66"/>
                  </a:lnTo>
                  <a:lnTo>
                    <a:pt x="61" y="58"/>
                  </a:lnTo>
                  <a:lnTo>
                    <a:pt x="72" y="53"/>
                  </a:lnTo>
                  <a:lnTo>
                    <a:pt x="87" y="50"/>
                  </a:lnTo>
                  <a:lnTo>
                    <a:pt x="88" y="51"/>
                  </a:lnTo>
                  <a:lnTo>
                    <a:pt x="88" y="57"/>
                  </a:lnTo>
                  <a:lnTo>
                    <a:pt x="87" y="64"/>
                  </a:lnTo>
                  <a:lnTo>
                    <a:pt x="84" y="72"/>
                  </a:lnTo>
                  <a:lnTo>
                    <a:pt x="80" y="80"/>
                  </a:lnTo>
                  <a:lnTo>
                    <a:pt x="73" y="86"/>
                  </a:lnTo>
                  <a:lnTo>
                    <a:pt x="62" y="92"/>
                  </a:lnTo>
                  <a:lnTo>
                    <a:pt x="48" y="93"/>
                  </a:lnTo>
                  <a:lnTo>
                    <a:pt x="48" y="186"/>
                  </a:lnTo>
                  <a:lnTo>
                    <a:pt x="43" y="186"/>
                  </a:lnTo>
                  <a:lnTo>
                    <a:pt x="43" y="143"/>
                  </a:lnTo>
                  <a:lnTo>
                    <a:pt x="42" y="143"/>
                  </a:lnTo>
                  <a:lnTo>
                    <a:pt x="37" y="142"/>
                  </a:lnTo>
                  <a:lnTo>
                    <a:pt x="29" y="140"/>
                  </a:lnTo>
                  <a:lnTo>
                    <a:pt x="22" y="136"/>
                  </a:lnTo>
                  <a:lnTo>
                    <a:pt x="14" y="130"/>
                  </a:lnTo>
                  <a:lnTo>
                    <a:pt x="8" y="120"/>
                  </a:lnTo>
                  <a:lnTo>
                    <a:pt x="7" y="105"/>
                  </a:lnTo>
                  <a:lnTo>
                    <a:pt x="8" y="105"/>
                  </a:lnTo>
                  <a:lnTo>
                    <a:pt x="12" y="107"/>
                  </a:lnTo>
                  <a:lnTo>
                    <a:pt x="19" y="108"/>
                  </a:lnTo>
                  <a:lnTo>
                    <a:pt x="26" y="111"/>
                  </a:lnTo>
                  <a:lnTo>
                    <a:pt x="34" y="117"/>
                  </a:lnTo>
                  <a:lnTo>
                    <a:pt x="39" y="127"/>
                  </a:lnTo>
                  <a:lnTo>
                    <a:pt x="43" y="140"/>
                  </a:lnTo>
                  <a:lnTo>
                    <a:pt x="43" y="43"/>
                  </a:lnTo>
                  <a:close/>
                </a:path>
              </a:pathLst>
            </a:custGeom>
            <a:solidFill>
              <a:srgbClr val="D7D7D7"/>
            </a:solidFill>
            <a:ln w="0">
              <a:solidFill>
                <a:srgbClr val="D7D7D7"/>
              </a:solidFill>
              <a:prstDash val="solid"/>
              <a:round/>
              <a:headEnd/>
              <a:tailEnd/>
            </a:ln>
          </p:spPr>
          <p:txBody>
            <a:bodyPr/>
            <a:lstStyle/>
            <a:p>
              <a:endParaRPr lang="en-US"/>
            </a:p>
          </p:txBody>
        </p:sp>
        <p:sp>
          <p:nvSpPr>
            <p:cNvPr id="1049" name="Freeform 14">
              <a:extLst>
                <a:ext uri="{FF2B5EF4-FFF2-40B4-BE49-F238E27FC236}">
                  <a16:creationId xmlns:a16="http://schemas.microsoft.com/office/drawing/2014/main" id="{D6771B11-EB3D-596C-3362-E54E68FA2012}"/>
                </a:ext>
              </a:extLst>
            </p:cNvPr>
            <p:cNvSpPr>
              <a:spLocks/>
            </p:cNvSpPr>
            <p:nvPr/>
          </p:nvSpPr>
          <p:spPr bwMode="gray">
            <a:xfrm>
              <a:off x="1914" y="233"/>
              <a:ext cx="166" cy="356"/>
            </a:xfrm>
            <a:custGeom>
              <a:avLst/>
              <a:gdLst>
                <a:gd name="T0" fmla="*/ 85 w 166"/>
                <a:gd name="T1" fmla="*/ 84 h 356"/>
                <a:gd name="T2" fmla="*/ 101 w 166"/>
                <a:gd name="T3" fmla="*/ 81 h 356"/>
                <a:gd name="T4" fmla="*/ 124 w 166"/>
                <a:gd name="T5" fmla="*/ 73 h 356"/>
                <a:gd name="T6" fmla="*/ 148 w 166"/>
                <a:gd name="T7" fmla="*/ 56 h 356"/>
                <a:gd name="T8" fmla="*/ 163 w 166"/>
                <a:gd name="T9" fmla="*/ 23 h 356"/>
                <a:gd name="T10" fmla="*/ 163 w 166"/>
                <a:gd name="T11" fmla="*/ 0 h 356"/>
                <a:gd name="T12" fmla="*/ 148 w 166"/>
                <a:gd name="T13" fmla="*/ 0 h 356"/>
                <a:gd name="T14" fmla="*/ 125 w 166"/>
                <a:gd name="T15" fmla="*/ 6 h 356"/>
                <a:gd name="T16" fmla="*/ 101 w 166"/>
                <a:gd name="T17" fmla="*/ 22 h 356"/>
                <a:gd name="T18" fmla="*/ 82 w 166"/>
                <a:gd name="T19" fmla="*/ 54 h 356"/>
                <a:gd name="T20" fmla="*/ 77 w 166"/>
                <a:gd name="T21" fmla="*/ 173 h 356"/>
                <a:gd name="T22" fmla="*/ 77 w 166"/>
                <a:gd name="T23" fmla="*/ 165 h 356"/>
                <a:gd name="T24" fmla="*/ 71 w 166"/>
                <a:gd name="T25" fmla="*/ 146 h 356"/>
                <a:gd name="T26" fmla="*/ 60 w 166"/>
                <a:gd name="T27" fmla="*/ 123 h 356"/>
                <a:gd name="T28" fmla="*/ 38 w 166"/>
                <a:gd name="T29" fmla="*/ 104 h 356"/>
                <a:gd name="T30" fmla="*/ 0 w 166"/>
                <a:gd name="T31" fmla="*/ 96 h 356"/>
                <a:gd name="T32" fmla="*/ 0 w 166"/>
                <a:gd name="T33" fmla="*/ 103 h 356"/>
                <a:gd name="T34" fmla="*/ 0 w 166"/>
                <a:gd name="T35" fmla="*/ 120 h 356"/>
                <a:gd name="T36" fmla="*/ 8 w 166"/>
                <a:gd name="T37" fmla="*/ 143 h 356"/>
                <a:gd name="T38" fmla="*/ 24 w 166"/>
                <a:gd name="T39" fmla="*/ 163 h 356"/>
                <a:gd name="T40" fmla="*/ 55 w 166"/>
                <a:gd name="T41" fmla="*/ 177 h 356"/>
                <a:gd name="T42" fmla="*/ 77 w 166"/>
                <a:gd name="T43" fmla="*/ 356 h 356"/>
                <a:gd name="T44" fmla="*/ 82 w 166"/>
                <a:gd name="T45" fmla="*/ 274 h 356"/>
                <a:gd name="T46" fmla="*/ 91 w 166"/>
                <a:gd name="T47" fmla="*/ 273 h 356"/>
                <a:gd name="T48" fmla="*/ 112 w 166"/>
                <a:gd name="T49" fmla="*/ 267 h 356"/>
                <a:gd name="T50" fmla="*/ 135 w 166"/>
                <a:gd name="T51" fmla="*/ 252 h 356"/>
                <a:gd name="T52" fmla="*/ 151 w 166"/>
                <a:gd name="T53" fmla="*/ 224 h 356"/>
                <a:gd name="T54" fmla="*/ 152 w 166"/>
                <a:gd name="T55" fmla="*/ 203 h 356"/>
                <a:gd name="T56" fmla="*/ 137 w 166"/>
                <a:gd name="T57" fmla="*/ 204 h 356"/>
                <a:gd name="T58" fmla="*/ 117 w 166"/>
                <a:gd name="T59" fmla="*/ 211 h 356"/>
                <a:gd name="T60" fmla="*/ 97 w 166"/>
                <a:gd name="T61" fmla="*/ 231 h 356"/>
                <a:gd name="T62" fmla="*/ 82 w 166"/>
                <a:gd name="T63" fmla="*/ 267 h 3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66" h="356">
                  <a:moveTo>
                    <a:pt x="82" y="84"/>
                  </a:moveTo>
                  <a:lnTo>
                    <a:pt x="85" y="84"/>
                  </a:lnTo>
                  <a:lnTo>
                    <a:pt x="91" y="84"/>
                  </a:lnTo>
                  <a:lnTo>
                    <a:pt x="101" y="81"/>
                  </a:lnTo>
                  <a:lnTo>
                    <a:pt x="112" y="78"/>
                  </a:lnTo>
                  <a:lnTo>
                    <a:pt x="124" y="73"/>
                  </a:lnTo>
                  <a:lnTo>
                    <a:pt x="136" y="66"/>
                  </a:lnTo>
                  <a:lnTo>
                    <a:pt x="148" y="56"/>
                  </a:lnTo>
                  <a:lnTo>
                    <a:pt x="156" y="42"/>
                  </a:lnTo>
                  <a:lnTo>
                    <a:pt x="163" y="23"/>
                  </a:lnTo>
                  <a:lnTo>
                    <a:pt x="166" y="2"/>
                  </a:lnTo>
                  <a:lnTo>
                    <a:pt x="163" y="0"/>
                  </a:lnTo>
                  <a:lnTo>
                    <a:pt x="158" y="0"/>
                  </a:lnTo>
                  <a:lnTo>
                    <a:pt x="148" y="0"/>
                  </a:lnTo>
                  <a:lnTo>
                    <a:pt x="137" y="3"/>
                  </a:lnTo>
                  <a:lnTo>
                    <a:pt x="125" y="6"/>
                  </a:lnTo>
                  <a:lnTo>
                    <a:pt x="113" y="12"/>
                  </a:lnTo>
                  <a:lnTo>
                    <a:pt x="101" y="22"/>
                  </a:lnTo>
                  <a:lnTo>
                    <a:pt x="90" y="35"/>
                  </a:lnTo>
                  <a:lnTo>
                    <a:pt x="82" y="54"/>
                  </a:lnTo>
                  <a:lnTo>
                    <a:pt x="77" y="78"/>
                  </a:lnTo>
                  <a:lnTo>
                    <a:pt x="77" y="173"/>
                  </a:lnTo>
                  <a:lnTo>
                    <a:pt x="77" y="170"/>
                  </a:lnTo>
                  <a:lnTo>
                    <a:pt x="77" y="165"/>
                  </a:lnTo>
                  <a:lnTo>
                    <a:pt x="74" y="157"/>
                  </a:lnTo>
                  <a:lnTo>
                    <a:pt x="71" y="146"/>
                  </a:lnTo>
                  <a:lnTo>
                    <a:pt x="67" y="134"/>
                  </a:lnTo>
                  <a:lnTo>
                    <a:pt x="60" y="123"/>
                  </a:lnTo>
                  <a:lnTo>
                    <a:pt x="50" y="112"/>
                  </a:lnTo>
                  <a:lnTo>
                    <a:pt x="38" y="104"/>
                  </a:lnTo>
                  <a:lnTo>
                    <a:pt x="20" y="97"/>
                  </a:lnTo>
                  <a:lnTo>
                    <a:pt x="0" y="96"/>
                  </a:lnTo>
                  <a:lnTo>
                    <a:pt x="0" y="97"/>
                  </a:lnTo>
                  <a:lnTo>
                    <a:pt x="0" y="103"/>
                  </a:lnTo>
                  <a:lnTo>
                    <a:pt x="0" y="111"/>
                  </a:lnTo>
                  <a:lnTo>
                    <a:pt x="0" y="120"/>
                  </a:lnTo>
                  <a:lnTo>
                    <a:pt x="2" y="131"/>
                  </a:lnTo>
                  <a:lnTo>
                    <a:pt x="8" y="143"/>
                  </a:lnTo>
                  <a:lnTo>
                    <a:pt x="15" y="154"/>
                  </a:lnTo>
                  <a:lnTo>
                    <a:pt x="24" y="163"/>
                  </a:lnTo>
                  <a:lnTo>
                    <a:pt x="38" y="171"/>
                  </a:lnTo>
                  <a:lnTo>
                    <a:pt x="55" y="177"/>
                  </a:lnTo>
                  <a:lnTo>
                    <a:pt x="77" y="178"/>
                  </a:lnTo>
                  <a:lnTo>
                    <a:pt x="77" y="356"/>
                  </a:lnTo>
                  <a:lnTo>
                    <a:pt x="82" y="356"/>
                  </a:lnTo>
                  <a:lnTo>
                    <a:pt x="82" y="274"/>
                  </a:lnTo>
                  <a:lnTo>
                    <a:pt x="85" y="273"/>
                  </a:lnTo>
                  <a:lnTo>
                    <a:pt x="91" y="273"/>
                  </a:lnTo>
                  <a:lnTo>
                    <a:pt x="101" y="271"/>
                  </a:lnTo>
                  <a:lnTo>
                    <a:pt x="112" y="267"/>
                  </a:lnTo>
                  <a:lnTo>
                    <a:pt x="124" y="262"/>
                  </a:lnTo>
                  <a:lnTo>
                    <a:pt x="135" y="252"/>
                  </a:lnTo>
                  <a:lnTo>
                    <a:pt x="144" y="240"/>
                  </a:lnTo>
                  <a:lnTo>
                    <a:pt x="151" y="224"/>
                  </a:lnTo>
                  <a:lnTo>
                    <a:pt x="154" y="203"/>
                  </a:lnTo>
                  <a:lnTo>
                    <a:pt x="152" y="203"/>
                  </a:lnTo>
                  <a:lnTo>
                    <a:pt x="145" y="203"/>
                  </a:lnTo>
                  <a:lnTo>
                    <a:pt x="137" y="204"/>
                  </a:lnTo>
                  <a:lnTo>
                    <a:pt x="128" y="207"/>
                  </a:lnTo>
                  <a:lnTo>
                    <a:pt x="117" y="211"/>
                  </a:lnTo>
                  <a:lnTo>
                    <a:pt x="106" y="219"/>
                  </a:lnTo>
                  <a:lnTo>
                    <a:pt x="97" y="231"/>
                  </a:lnTo>
                  <a:lnTo>
                    <a:pt x="89" y="247"/>
                  </a:lnTo>
                  <a:lnTo>
                    <a:pt x="82" y="267"/>
                  </a:lnTo>
                  <a:lnTo>
                    <a:pt x="82" y="84"/>
                  </a:lnTo>
                  <a:close/>
                </a:path>
              </a:pathLst>
            </a:custGeom>
            <a:solidFill>
              <a:srgbClr val="D7D7D7"/>
            </a:solidFill>
            <a:ln w="0">
              <a:solidFill>
                <a:srgbClr val="D7D7D7"/>
              </a:solidFill>
              <a:prstDash val="solid"/>
              <a:round/>
              <a:headEnd/>
              <a:tailEnd/>
            </a:ln>
          </p:spPr>
          <p:txBody>
            <a:bodyPr/>
            <a:lstStyle/>
            <a:p>
              <a:endParaRPr lang="en-US"/>
            </a:p>
          </p:txBody>
        </p:sp>
        <p:sp>
          <p:nvSpPr>
            <p:cNvPr id="1050" name="Freeform 15">
              <a:extLst>
                <a:ext uri="{FF2B5EF4-FFF2-40B4-BE49-F238E27FC236}">
                  <a16:creationId xmlns:a16="http://schemas.microsoft.com/office/drawing/2014/main" id="{94F0C3BF-A343-6830-6346-D0E70281A2EB}"/>
                </a:ext>
              </a:extLst>
            </p:cNvPr>
            <p:cNvSpPr>
              <a:spLocks/>
            </p:cNvSpPr>
            <p:nvPr/>
          </p:nvSpPr>
          <p:spPr bwMode="gray">
            <a:xfrm>
              <a:off x="2514" y="379"/>
              <a:ext cx="92" cy="210"/>
            </a:xfrm>
            <a:custGeom>
              <a:avLst/>
              <a:gdLst>
                <a:gd name="T0" fmla="*/ 43 w 92"/>
                <a:gd name="T1" fmla="*/ 162 h 210"/>
                <a:gd name="T2" fmla="*/ 36 w 92"/>
                <a:gd name="T3" fmla="*/ 160 h 210"/>
                <a:gd name="T4" fmla="*/ 23 w 92"/>
                <a:gd name="T5" fmla="*/ 155 h 210"/>
                <a:gd name="T6" fmla="*/ 12 w 92"/>
                <a:gd name="T7" fmla="*/ 141 h 210"/>
                <a:gd name="T8" fmla="*/ 12 w 92"/>
                <a:gd name="T9" fmla="*/ 129 h 210"/>
                <a:gd name="T10" fmla="*/ 23 w 92"/>
                <a:gd name="T11" fmla="*/ 132 h 210"/>
                <a:gd name="T12" fmla="*/ 38 w 92"/>
                <a:gd name="T13" fmla="*/ 145 h 210"/>
                <a:gd name="T14" fmla="*/ 43 w 92"/>
                <a:gd name="T15" fmla="*/ 108 h 210"/>
                <a:gd name="T16" fmla="*/ 35 w 92"/>
                <a:gd name="T17" fmla="*/ 106 h 210"/>
                <a:gd name="T18" fmla="*/ 20 w 92"/>
                <a:gd name="T19" fmla="*/ 101 h 210"/>
                <a:gd name="T20" fmla="*/ 7 w 92"/>
                <a:gd name="T21" fmla="*/ 83 h 210"/>
                <a:gd name="T22" fmla="*/ 7 w 92"/>
                <a:gd name="T23" fmla="*/ 70 h 210"/>
                <a:gd name="T24" fmla="*/ 17 w 92"/>
                <a:gd name="T25" fmla="*/ 71 h 210"/>
                <a:gd name="T26" fmla="*/ 31 w 92"/>
                <a:gd name="T27" fmla="*/ 81 h 210"/>
                <a:gd name="T28" fmla="*/ 43 w 92"/>
                <a:gd name="T29" fmla="*/ 105 h 210"/>
                <a:gd name="T30" fmla="*/ 40 w 92"/>
                <a:gd name="T31" fmla="*/ 43 h 210"/>
                <a:gd name="T32" fmla="*/ 26 w 92"/>
                <a:gd name="T33" fmla="*/ 39 h 210"/>
                <a:gd name="T34" fmla="*/ 8 w 92"/>
                <a:gd name="T35" fmla="*/ 27 h 210"/>
                <a:gd name="T36" fmla="*/ 0 w 92"/>
                <a:gd name="T37" fmla="*/ 0 h 210"/>
                <a:gd name="T38" fmla="*/ 7 w 92"/>
                <a:gd name="T39" fmla="*/ 0 h 210"/>
                <a:gd name="T40" fmla="*/ 23 w 92"/>
                <a:gd name="T41" fmla="*/ 5 h 210"/>
                <a:gd name="T42" fmla="*/ 39 w 92"/>
                <a:gd name="T43" fmla="*/ 23 h 210"/>
                <a:gd name="T44" fmla="*/ 46 w 92"/>
                <a:gd name="T45" fmla="*/ 38 h 210"/>
                <a:gd name="T46" fmla="*/ 51 w 92"/>
                <a:gd name="T47" fmla="*/ 24 h 210"/>
                <a:gd name="T48" fmla="*/ 66 w 92"/>
                <a:gd name="T49" fmla="*/ 8 h 210"/>
                <a:gd name="T50" fmla="*/ 92 w 92"/>
                <a:gd name="T51" fmla="*/ 0 h 210"/>
                <a:gd name="T52" fmla="*/ 90 w 92"/>
                <a:gd name="T53" fmla="*/ 8 h 210"/>
                <a:gd name="T54" fmla="*/ 82 w 92"/>
                <a:gd name="T55" fmla="*/ 25 h 210"/>
                <a:gd name="T56" fmla="*/ 63 w 92"/>
                <a:gd name="T57" fmla="*/ 40 h 210"/>
                <a:gd name="T58" fmla="*/ 49 w 92"/>
                <a:gd name="T59" fmla="*/ 124 h 210"/>
                <a:gd name="T60" fmla="*/ 50 w 92"/>
                <a:gd name="T61" fmla="*/ 116 h 210"/>
                <a:gd name="T62" fmla="*/ 59 w 92"/>
                <a:gd name="T63" fmla="*/ 100 h 210"/>
                <a:gd name="T64" fmla="*/ 81 w 92"/>
                <a:gd name="T65" fmla="*/ 92 h 210"/>
                <a:gd name="T66" fmla="*/ 80 w 92"/>
                <a:gd name="T67" fmla="*/ 98 h 210"/>
                <a:gd name="T68" fmla="*/ 73 w 92"/>
                <a:gd name="T69" fmla="*/ 114 h 210"/>
                <a:gd name="T70" fmla="*/ 59 w 92"/>
                <a:gd name="T71" fmla="*/ 127 h 210"/>
                <a:gd name="T72" fmla="*/ 49 w 92"/>
                <a:gd name="T73" fmla="*/ 210 h 21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2" h="210">
                  <a:moveTo>
                    <a:pt x="43" y="210"/>
                  </a:moveTo>
                  <a:lnTo>
                    <a:pt x="43" y="162"/>
                  </a:lnTo>
                  <a:lnTo>
                    <a:pt x="40" y="162"/>
                  </a:lnTo>
                  <a:lnTo>
                    <a:pt x="36" y="160"/>
                  </a:lnTo>
                  <a:lnTo>
                    <a:pt x="30" y="159"/>
                  </a:lnTo>
                  <a:lnTo>
                    <a:pt x="23" y="155"/>
                  </a:lnTo>
                  <a:lnTo>
                    <a:pt x="16" y="150"/>
                  </a:lnTo>
                  <a:lnTo>
                    <a:pt x="12" y="141"/>
                  </a:lnTo>
                  <a:lnTo>
                    <a:pt x="11" y="129"/>
                  </a:lnTo>
                  <a:lnTo>
                    <a:pt x="12" y="129"/>
                  </a:lnTo>
                  <a:lnTo>
                    <a:pt x="16" y="129"/>
                  </a:lnTo>
                  <a:lnTo>
                    <a:pt x="23" y="132"/>
                  </a:lnTo>
                  <a:lnTo>
                    <a:pt x="31" y="137"/>
                  </a:lnTo>
                  <a:lnTo>
                    <a:pt x="38" y="145"/>
                  </a:lnTo>
                  <a:lnTo>
                    <a:pt x="43" y="159"/>
                  </a:lnTo>
                  <a:lnTo>
                    <a:pt x="43" y="108"/>
                  </a:lnTo>
                  <a:lnTo>
                    <a:pt x="40" y="108"/>
                  </a:lnTo>
                  <a:lnTo>
                    <a:pt x="35" y="106"/>
                  </a:lnTo>
                  <a:lnTo>
                    <a:pt x="28" y="105"/>
                  </a:lnTo>
                  <a:lnTo>
                    <a:pt x="20" y="101"/>
                  </a:lnTo>
                  <a:lnTo>
                    <a:pt x="12" y="94"/>
                  </a:lnTo>
                  <a:lnTo>
                    <a:pt x="7" y="83"/>
                  </a:lnTo>
                  <a:lnTo>
                    <a:pt x="5" y="70"/>
                  </a:lnTo>
                  <a:lnTo>
                    <a:pt x="7" y="70"/>
                  </a:lnTo>
                  <a:lnTo>
                    <a:pt x="11" y="70"/>
                  </a:lnTo>
                  <a:lnTo>
                    <a:pt x="17" y="71"/>
                  </a:lnTo>
                  <a:lnTo>
                    <a:pt x="24" y="74"/>
                  </a:lnTo>
                  <a:lnTo>
                    <a:pt x="31" y="81"/>
                  </a:lnTo>
                  <a:lnTo>
                    <a:pt x="38" y="90"/>
                  </a:lnTo>
                  <a:lnTo>
                    <a:pt x="43" y="105"/>
                  </a:lnTo>
                  <a:lnTo>
                    <a:pt x="43" y="43"/>
                  </a:lnTo>
                  <a:lnTo>
                    <a:pt x="40" y="43"/>
                  </a:lnTo>
                  <a:lnTo>
                    <a:pt x="34" y="42"/>
                  </a:lnTo>
                  <a:lnTo>
                    <a:pt x="26" y="39"/>
                  </a:lnTo>
                  <a:lnTo>
                    <a:pt x="16" y="35"/>
                  </a:lnTo>
                  <a:lnTo>
                    <a:pt x="8" y="27"/>
                  </a:lnTo>
                  <a:lnTo>
                    <a:pt x="1" y="16"/>
                  </a:lnTo>
                  <a:lnTo>
                    <a:pt x="0" y="0"/>
                  </a:lnTo>
                  <a:lnTo>
                    <a:pt x="1" y="0"/>
                  </a:lnTo>
                  <a:lnTo>
                    <a:pt x="7" y="0"/>
                  </a:lnTo>
                  <a:lnTo>
                    <a:pt x="13" y="1"/>
                  </a:lnTo>
                  <a:lnTo>
                    <a:pt x="23" y="5"/>
                  </a:lnTo>
                  <a:lnTo>
                    <a:pt x="31" y="12"/>
                  </a:lnTo>
                  <a:lnTo>
                    <a:pt x="39" y="23"/>
                  </a:lnTo>
                  <a:lnTo>
                    <a:pt x="46" y="40"/>
                  </a:lnTo>
                  <a:lnTo>
                    <a:pt x="46" y="38"/>
                  </a:lnTo>
                  <a:lnTo>
                    <a:pt x="49" y="32"/>
                  </a:lnTo>
                  <a:lnTo>
                    <a:pt x="51" y="24"/>
                  </a:lnTo>
                  <a:lnTo>
                    <a:pt x="58" y="15"/>
                  </a:lnTo>
                  <a:lnTo>
                    <a:pt x="66" y="8"/>
                  </a:lnTo>
                  <a:lnTo>
                    <a:pt x="77" y="1"/>
                  </a:lnTo>
                  <a:lnTo>
                    <a:pt x="92" y="0"/>
                  </a:lnTo>
                  <a:lnTo>
                    <a:pt x="92" y="1"/>
                  </a:lnTo>
                  <a:lnTo>
                    <a:pt x="90" y="8"/>
                  </a:lnTo>
                  <a:lnTo>
                    <a:pt x="88" y="16"/>
                  </a:lnTo>
                  <a:lnTo>
                    <a:pt x="82" y="25"/>
                  </a:lnTo>
                  <a:lnTo>
                    <a:pt x="74" y="34"/>
                  </a:lnTo>
                  <a:lnTo>
                    <a:pt x="63" y="40"/>
                  </a:lnTo>
                  <a:lnTo>
                    <a:pt x="49" y="43"/>
                  </a:lnTo>
                  <a:lnTo>
                    <a:pt x="49" y="124"/>
                  </a:lnTo>
                  <a:lnTo>
                    <a:pt x="49" y="121"/>
                  </a:lnTo>
                  <a:lnTo>
                    <a:pt x="50" y="116"/>
                  </a:lnTo>
                  <a:lnTo>
                    <a:pt x="53" y="108"/>
                  </a:lnTo>
                  <a:lnTo>
                    <a:pt x="59" y="100"/>
                  </a:lnTo>
                  <a:lnTo>
                    <a:pt x="67" y="94"/>
                  </a:lnTo>
                  <a:lnTo>
                    <a:pt x="81" y="92"/>
                  </a:lnTo>
                  <a:lnTo>
                    <a:pt x="81" y="93"/>
                  </a:lnTo>
                  <a:lnTo>
                    <a:pt x="80" y="98"/>
                  </a:lnTo>
                  <a:lnTo>
                    <a:pt x="77" y="106"/>
                  </a:lnTo>
                  <a:lnTo>
                    <a:pt x="73" y="114"/>
                  </a:lnTo>
                  <a:lnTo>
                    <a:pt x="67" y="121"/>
                  </a:lnTo>
                  <a:lnTo>
                    <a:pt x="59" y="127"/>
                  </a:lnTo>
                  <a:lnTo>
                    <a:pt x="49" y="129"/>
                  </a:lnTo>
                  <a:lnTo>
                    <a:pt x="49" y="210"/>
                  </a:lnTo>
                  <a:lnTo>
                    <a:pt x="43" y="210"/>
                  </a:lnTo>
                  <a:close/>
                </a:path>
              </a:pathLst>
            </a:custGeom>
            <a:solidFill>
              <a:srgbClr val="D7D7D7"/>
            </a:solidFill>
            <a:ln w="0">
              <a:solidFill>
                <a:srgbClr val="D7D7D7"/>
              </a:solidFill>
              <a:prstDash val="solid"/>
              <a:round/>
              <a:headEnd/>
              <a:tailEnd/>
            </a:ln>
          </p:spPr>
          <p:txBody>
            <a:bodyPr/>
            <a:lstStyle/>
            <a:p>
              <a:endParaRPr lang="en-US"/>
            </a:p>
          </p:txBody>
        </p:sp>
        <p:sp>
          <p:nvSpPr>
            <p:cNvPr id="1051" name="Freeform 16">
              <a:extLst>
                <a:ext uri="{FF2B5EF4-FFF2-40B4-BE49-F238E27FC236}">
                  <a16:creationId xmlns:a16="http://schemas.microsoft.com/office/drawing/2014/main" id="{FADB9FF3-914C-3E9B-72FC-CA749AAA5011}"/>
                </a:ext>
              </a:extLst>
            </p:cNvPr>
            <p:cNvSpPr>
              <a:spLocks/>
            </p:cNvSpPr>
            <p:nvPr/>
          </p:nvSpPr>
          <p:spPr bwMode="gray">
            <a:xfrm>
              <a:off x="1566" y="297"/>
              <a:ext cx="128" cy="292"/>
            </a:xfrm>
            <a:custGeom>
              <a:avLst/>
              <a:gdLst>
                <a:gd name="T0" fmla="*/ 61 w 128"/>
                <a:gd name="T1" fmla="*/ 225 h 292"/>
                <a:gd name="T2" fmla="*/ 54 w 128"/>
                <a:gd name="T3" fmla="*/ 225 h 292"/>
                <a:gd name="T4" fmla="*/ 38 w 128"/>
                <a:gd name="T5" fmla="*/ 219 h 292"/>
                <a:gd name="T6" fmla="*/ 23 w 128"/>
                <a:gd name="T7" fmla="*/ 206 h 292"/>
                <a:gd name="T8" fmla="*/ 15 w 128"/>
                <a:gd name="T9" fmla="*/ 180 h 292"/>
                <a:gd name="T10" fmla="*/ 23 w 128"/>
                <a:gd name="T11" fmla="*/ 180 h 292"/>
                <a:gd name="T12" fmla="*/ 38 w 128"/>
                <a:gd name="T13" fmla="*/ 186 h 292"/>
                <a:gd name="T14" fmla="*/ 54 w 128"/>
                <a:gd name="T15" fmla="*/ 205 h 292"/>
                <a:gd name="T16" fmla="*/ 61 w 128"/>
                <a:gd name="T17" fmla="*/ 151 h 292"/>
                <a:gd name="T18" fmla="*/ 52 w 128"/>
                <a:gd name="T19" fmla="*/ 149 h 292"/>
                <a:gd name="T20" fmla="*/ 34 w 128"/>
                <a:gd name="T21" fmla="*/ 144 h 292"/>
                <a:gd name="T22" fmla="*/ 16 w 128"/>
                <a:gd name="T23" fmla="*/ 128 h 292"/>
                <a:gd name="T24" fmla="*/ 8 w 128"/>
                <a:gd name="T25" fmla="*/ 98 h 292"/>
                <a:gd name="T26" fmla="*/ 15 w 128"/>
                <a:gd name="T27" fmla="*/ 97 h 292"/>
                <a:gd name="T28" fmla="*/ 29 w 128"/>
                <a:gd name="T29" fmla="*/ 101 h 292"/>
                <a:gd name="T30" fmla="*/ 47 w 128"/>
                <a:gd name="T31" fmla="*/ 116 h 292"/>
                <a:gd name="T32" fmla="*/ 61 w 128"/>
                <a:gd name="T33" fmla="*/ 147 h 292"/>
                <a:gd name="T34" fmla="*/ 58 w 128"/>
                <a:gd name="T35" fmla="*/ 60 h 292"/>
                <a:gd name="T36" fmla="*/ 44 w 128"/>
                <a:gd name="T37" fmla="*/ 58 h 292"/>
                <a:gd name="T38" fmla="*/ 25 w 128"/>
                <a:gd name="T39" fmla="*/ 50 h 292"/>
                <a:gd name="T40" fmla="*/ 8 w 128"/>
                <a:gd name="T41" fmla="*/ 32 h 292"/>
                <a:gd name="T42" fmla="*/ 0 w 128"/>
                <a:gd name="T43" fmla="*/ 0 h 292"/>
                <a:gd name="T44" fmla="*/ 8 w 128"/>
                <a:gd name="T45" fmla="*/ 0 h 292"/>
                <a:gd name="T46" fmla="*/ 27 w 128"/>
                <a:gd name="T47" fmla="*/ 5 h 292"/>
                <a:gd name="T48" fmla="*/ 48 w 128"/>
                <a:gd name="T49" fmla="*/ 21 h 292"/>
                <a:gd name="T50" fmla="*/ 65 w 128"/>
                <a:gd name="T51" fmla="*/ 56 h 292"/>
                <a:gd name="T52" fmla="*/ 66 w 128"/>
                <a:gd name="T53" fmla="*/ 48 h 292"/>
                <a:gd name="T54" fmla="*/ 77 w 128"/>
                <a:gd name="T55" fmla="*/ 28 h 292"/>
                <a:gd name="T56" fmla="*/ 96 w 128"/>
                <a:gd name="T57" fmla="*/ 9 h 292"/>
                <a:gd name="T58" fmla="*/ 128 w 128"/>
                <a:gd name="T59" fmla="*/ 0 h 292"/>
                <a:gd name="T60" fmla="*/ 127 w 128"/>
                <a:gd name="T61" fmla="*/ 9 h 292"/>
                <a:gd name="T62" fmla="*/ 119 w 128"/>
                <a:gd name="T63" fmla="*/ 31 h 292"/>
                <a:gd name="T64" fmla="*/ 101 w 128"/>
                <a:gd name="T65" fmla="*/ 51 h 292"/>
                <a:gd name="T66" fmla="*/ 67 w 128"/>
                <a:gd name="T67" fmla="*/ 60 h 292"/>
                <a:gd name="T68" fmla="*/ 69 w 128"/>
                <a:gd name="T69" fmla="*/ 170 h 292"/>
                <a:gd name="T70" fmla="*/ 73 w 128"/>
                <a:gd name="T71" fmla="*/ 155 h 292"/>
                <a:gd name="T72" fmla="*/ 86 w 128"/>
                <a:gd name="T73" fmla="*/ 136 h 292"/>
                <a:gd name="T74" fmla="*/ 113 w 128"/>
                <a:gd name="T75" fmla="*/ 128 h 292"/>
                <a:gd name="T76" fmla="*/ 112 w 128"/>
                <a:gd name="T77" fmla="*/ 136 h 292"/>
                <a:gd name="T78" fmla="*/ 105 w 128"/>
                <a:gd name="T79" fmla="*/ 153 h 292"/>
                <a:gd name="T80" fmla="*/ 92 w 128"/>
                <a:gd name="T81" fmla="*/ 172 h 292"/>
                <a:gd name="T82" fmla="*/ 67 w 128"/>
                <a:gd name="T83" fmla="*/ 180 h 292"/>
                <a:gd name="T84" fmla="*/ 61 w 128"/>
                <a:gd name="T85" fmla="*/ 292 h 29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28" h="292">
                  <a:moveTo>
                    <a:pt x="61" y="292"/>
                  </a:moveTo>
                  <a:lnTo>
                    <a:pt x="61" y="225"/>
                  </a:lnTo>
                  <a:lnTo>
                    <a:pt x="58" y="225"/>
                  </a:lnTo>
                  <a:lnTo>
                    <a:pt x="54" y="225"/>
                  </a:lnTo>
                  <a:lnTo>
                    <a:pt x="46" y="222"/>
                  </a:lnTo>
                  <a:lnTo>
                    <a:pt x="38" y="219"/>
                  </a:lnTo>
                  <a:lnTo>
                    <a:pt x="29" y="214"/>
                  </a:lnTo>
                  <a:lnTo>
                    <a:pt x="23" y="206"/>
                  </a:lnTo>
                  <a:lnTo>
                    <a:pt x="17" y="195"/>
                  </a:lnTo>
                  <a:lnTo>
                    <a:pt x="15" y="180"/>
                  </a:lnTo>
                  <a:lnTo>
                    <a:pt x="17" y="180"/>
                  </a:lnTo>
                  <a:lnTo>
                    <a:pt x="23" y="180"/>
                  </a:lnTo>
                  <a:lnTo>
                    <a:pt x="29" y="182"/>
                  </a:lnTo>
                  <a:lnTo>
                    <a:pt x="38" y="186"/>
                  </a:lnTo>
                  <a:lnTo>
                    <a:pt x="47" y="194"/>
                  </a:lnTo>
                  <a:lnTo>
                    <a:pt x="54" y="205"/>
                  </a:lnTo>
                  <a:lnTo>
                    <a:pt x="61" y="221"/>
                  </a:lnTo>
                  <a:lnTo>
                    <a:pt x="61" y="151"/>
                  </a:lnTo>
                  <a:lnTo>
                    <a:pt x="58" y="149"/>
                  </a:lnTo>
                  <a:lnTo>
                    <a:pt x="52" y="149"/>
                  </a:lnTo>
                  <a:lnTo>
                    <a:pt x="44" y="147"/>
                  </a:lnTo>
                  <a:lnTo>
                    <a:pt x="34" y="144"/>
                  </a:lnTo>
                  <a:lnTo>
                    <a:pt x="24" y="137"/>
                  </a:lnTo>
                  <a:lnTo>
                    <a:pt x="16" y="128"/>
                  </a:lnTo>
                  <a:lnTo>
                    <a:pt x="11" y="114"/>
                  </a:lnTo>
                  <a:lnTo>
                    <a:pt x="8" y="98"/>
                  </a:lnTo>
                  <a:lnTo>
                    <a:pt x="9" y="97"/>
                  </a:lnTo>
                  <a:lnTo>
                    <a:pt x="15" y="97"/>
                  </a:lnTo>
                  <a:lnTo>
                    <a:pt x="21" y="98"/>
                  </a:lnTo>
                  <a:lnTo>
                    <a:pt x="29" y="101"/>
                  </a:lnTo>
                  <a:lnTo>
                    <a:pt x="39" y="106"/>
                  </a:lnTo>
                  <a:lnTo>
                    <a:pt x="47" y="116"/>
                  </a:lnTo>
                  <a:lnTo>
                    <a:pt x="55" y="128"/>
                  </a:lnTo>
                  <a:lnTo>
                    <a:pt x="61" y="147"/>
                  </a:lnTo>
                  <a:lnTo>
                    <a:pt x="61" y="60"/>
                  </a:lnTo>
                  <a:lnTo>
                    <a:pt x="58" y="60"/>
                  </a:lnTo>
                  <a:lnTo>
                    <a:pt x="52" y="59"/>
                  </a:lnTo>
                  <a:lnTo>
                    <a:pt x="44" y="58"/>
                  </a:lnTo>
                  <a:lnTo>
                    <a:pt x="35" y="55"/>
                  </a:lnTo>
                  <a:lnTo>
                    <a:pt x="25" y="50"/>
                  </a:lnTo>
                  <a:lnTo>
                    <a:pt x="16" y="43"/>
                  </a:lnTo>
                  <a:lnTo>
                    <a:pt x="8" y="32"/>
                  </a:lnTo>
                  <a:lnTo>
                    <a:pt x="3" y="19"/>
                  </a:lnTo>
                  <a:lnTo>
                    <a:pt x="0" y="0"/>
                  </a:lnTo>
                  <a:lnTo>
                    <a:pt x="3" y="0"/>
                  </a:lnTo>
                  <a:lnTo>
                    <a:pt x="8" y="0"/>
                  </a:lnTo>
                  <a:lnTo>
                    <a:pt x="16" y="1"/>
                  </a:lnTo>
                  <a:lnTo>
                    <a:pt x="27" y="5"/>
                  </a:lnTo>
                  <a:lnTo>
                    <a:pt x="38" y="10"/>
                  </a:lnTo>
                  <a:lnTo>
                    <a:pt x="48" y="21"/>
                  </a:lnTo>
                  <a:lnTo>
                    <a:pt x="56" y="36"/>
                  </a:lnTo>
                  <a:lnTo>
                    <a:pt x="65" y="56"/>
                  </a:lnTo>
                  <a:lnTo>
                    <a:pt x="65" y="54"/>
                  </a:lnTo>
                  <a:lnTo>
                    <a:pt x="66" y="48"/>
                  </a:lnTo>
                  <a:lnTo>
                    <a:pt x="70" y="39"/>
                  </a:lnTo>
                  <a:lnTo>
                    <a:pt x="77" y="28"/>
                  </a:lnTo>
                  <a:lnTo>
                    <a:pt x="85" y="19"/>
                  </a:lnTo>
                  <a:lnTo>
                    <a:pt x="96" y="9"/>
                  </a:lnTo>
                  <a:lnTo>
                    <a:pt x="110" y="2"/>
                  </a:lnTo>
                  <a:lnTo>
                    <a:pt x="128" y="0"/>
                  </a:lnTo>
                  <a:lnTo>
                    <a:pt x="128" y="2"/>
                  </a:lnTo>
                  <a:lnTo>
                    <a:pt x="127" y="9"/>
                  </a:lnTo>
                  <a:lnTo>
                    <a:pt x="124" y="19"/>
                  </a:lnTo>
                  <a:lnTo>
                    <a:pt x="119" y="31"/>
                  </a:lnTo>
                  <a:lnTo>
                    <a:pt x="112" y="41"/>
                  </a:lnTo>
                  <a:lnTo>
                    <a:pt x="101" y="51"/>
                  </a:lnTo>
                  <a:lnTo>
                    <a:pt x="86" y="58"/>
                  </a:lnTo>
                  <a:lnTo>
                    <a:pt x="67" y="60"/>
                  </a:lnTo>
                  <a:lnTo>
                    <a:pt x="67" y="172"/>
                  </a:lnTo>
                  <a:lnTo>
                    <a:pt x="69" y="170"/>
                  </a:lnTo>
                  <a:lnTo>
                    <a:pt x="70" y="164"/>
                  </a:lnTo>
                  <a:lnTo>
                    <a:pt x="73" y="155"/>
                  </a:lnTo>
                  <a:lnTo>
                    <a:pt x="78" y="145"/>
                  </a:lnTo>
                  <a:lnTo>
                    <a:pt x="86" y="136"/>
                  </a:lnTo>
                  <a:lnTo>
                    <a:pt x="97" y="130"/>
                  </a:lnTo>
                  <a:lnTo>
                    <a:pt x="113" y="128"/>
                  </a:lnTo>
                  <a:lnTo>
                    <a:pt x="113" y="130"/>
                  </a:lnTo>
                  <a:lnTo>
                    <a:pt x="112" y="136"/>
                  </a:lnTo>
                  <a:lnTo>
                    <a:pt x="109" y="144"/>
                  </a:lnTo>
                  <a:lnTo>
                    <a:pt x="105" y="153"/>
                  </a:lnTo>
                  <a:lnTo>
                    <a:pt x="100" y="163"/>
                  </a:lnTo>
                  <a:lnTo>
                    <a:pt x="92" y="172"/>
                  </a:lnTo>
                  <a:lnTo>
                    <a:pt x="82" y="178"/>
                  </a:lnTo>
                  <a:lnTo>
                    <a:pt x="67" y="180"/>
                  </a:lnTo>
                  <a:lnTo>
                    <a:pt x="67" y="292"/>
                  </a:lnTo>
                  <a:lnTo>
                    <a:pt x="61" y="292"/>
                  </a:lnTo>
                  <a:close/>
                </a:path>
              </a:pathLst>
            </a:custGeom>
            <a:solidFill>
              <a:srgbClr val="D7D7D7"/>
            </a:solidFill>
            <a:ln w="0">
              <a:solidFill>
                <a:srgbClr val="D7D7D7"/>
              </a:solidFill>
              <a:prstDash val="solid"/>
              <a:round/>
              <a:headEnd/>
              <a:tailEnd/>
            </a:ln>
          </p:spPr>
          <p:txBody>
            <a:bodyPr/>
            <a:lstStyle/>
            <a:p>
              <a:endParaRPr lang="en-US"/>
            </a:p>
          </p:txBody>
        </p:sp>
        <p:sp>
          <p:nvSpPr>
            <p:cNvPr id="1052" name="Freeform 17">
              <a:extLst>
                <a:ext uri="{FF2B5EF4-FFF2-40B4-BE49-F238E27FC236}">
                  <a16:creationId xmlns:a16="http://schemas.microsoft.com/office/drawing/2014/main" id="{88D6AD6A-B709-B5B9-C144-094658FB9836}"/>
                </a:ext>
              </a:extLst>
            </p:cNvPr>
            <p:cNvSpPr>
              <a:spLocks/>
            </p:cNvSpPr>
            <p:nvPr/>
          </p:nvSpPr>
          <p:spPr bwMode="gray">
            <a:xfrm>
              <a:off x="2596" y="332"/>
              <a:ext cx="68" cy="257"/>
            </a:xfrm>
            <a:custGeom>
              <a:avLst/>
              <a:gdLst>
                <a:gd name="T0" fmla="*/ 31 w 68"/>
                <a:gd name="T1" fmla="*/ 164 h 257"/>
                <a:gd name="T2" fmla="*/ 23 w 68"/>
                <a:gd name="T3" fmla="*/ 163 h 257"/>
                <a:gd name="T4" fmla="*/ 8 w 68"/>
                <a:gd name="T5" fmla="*/ 155 h 257"/>
                <a:gd name="T6" fmla="*/ 0 w 68"/>
                <a:gd name="T7" fmla="*/ 132 h 257"/>
                <a:gd name="T8" fmla="*/ 7 w 68"/>
                <a:gd name="T9" fmla="*/ 132 h 257"/>
                <a:gd name="T10" fmla="*/ 22 w 68"/>
                <a:gd name="T11" fmla="*/ 139 h 257"/>
                <a:gd name="T12" fmla="*/ 31 w 68"/>
                <a:gd name="T13" fmla="*/ 160 h 257"/>
                <a:gd name="T14" fmla="*/ 29 w 68"/>
                <a:gd name="T15" fmla="*/ 101 h 257"/>
                <a:gd name="T16" fmla="*/ 16 w 68"/>
                <a:gd name="T17" fmla="*/ 97 h 257"/>
                <a:gd name="T18" fmla="*/ 3 w 68"/>
                <a:gd name="T19" fmla="*/ 83 h 257"/>
                <a:gd name="T20" fmla="*/ 3 w 68"/>
                <a:gd name="T21" fmla="*/ 70 h 257"/>
                <a:gd name="T22" fmla="*/ 15 w 68"/>
                <a:gd name="T23" fmla="*/ 74 h 257"/>
                <a:gd name="T24" fmla="*/ 27 w 68"/>
                <a:gd name="T25" fmla="*/ 86 h 257"/>
                <a:gd name="T26" fmla="*/ 31 w 68"/>
                <a:gd name="T27" fmla="*/ 31 h 257"/>
                <a:gd name="T28" fmla="*/ 33 w 68"/>
                <a:gd name="T29" fmla="*/ 23 h 257"/>
                <a:gd name="T30" fmla="*/ 41 w 68"/>
                <a:gd name="T31" fmla="*/ 8 h 257"/>
                <a:gd name="T32" fmla="*/ 62 w 68"/>
                <a:gd name="T33" fmla="*/ 0 h 257"/>
                <a:gd name="T34" fmla="*/ 61 w 68"/>
                <a:gd name="T35" fmla="*/ 8 h 257"/>
                <a:gd name="T36" fmla="*/ 53 w 68"/>
                <a:gd name="T37" fmla="*/ 23 h 257"/>
                <a:gd name="T38" fmla="*/ 35 w 68"/>
                <a:gd name="T39" fmla="*/ 31 h 257"/>
                <a:gd name="T40" fmla="*/ 35 w 68"/>
                <a:gd name="T41" fmla="*/ 75 h 257"/>
                <a:gd name="T42" fmla="*/ 39 w 68"/>
                <a:gd name="T43" fmla="*/ 62 h 257"/>
                <a:gd name="T44" fmla="*/ 54 w 68"/>
                <a:gd name="T45" fmla="*/ 48 h 257"/>
                <a:gd name="T46" fmla="*/ 68 w 68"/>
                <a:gd name="T47" fmla="*/ 48 h 257"/>
                <a:gd name="T48" fmla="*/ 66 w 68"/>
                <a:gd name="T49" fmla="*/ 59 h 257"/>
                <a:gd name="T50" fmla="*/ 58 w 68"/>
                <a:gd name="T51" fmla="*/ 72 h 257"/>
                <a:gd name="T52" fmla="*/ 35 w 68"/>
                <a:gd name="T53" fmla="*/ 82 h 257"/>
                <a:gd name="T54" fmla="*/ 35 w 68"/>
                <a:gd name="T55" fmla="*/ 143 h 257"/>
                <a:gd name="T56" fmla="*/ 38 w 68"/>
                <a:gd name="T57" fmla="*/ 132 h 257"/>
                <a:gd name="T58" fmla="*/ 49 w 68"/>
                <a:gd name="T59" fmla="*/ 122 h 257"/>
                <a:gd name="T60" fmla="*/ 60 w 68"/>
                <a:gd name="T61" fmla="*/ 122 h 257"/>
                <a:gd name="T62" fmla="*/ 58 w 68"/>
                <a:gd name="T63" fmla="*/ 133 h 257"/>
                <a:gd name="T64" fmla="*/ 47 w 68"/>
                <a:gd name="T65" fmla="*/ 144 h 257"/>
                <a:gd name="T66" fmla="*/ 35 w 68"/>
                <a:gd name="T67" fmla="*/ 257 h 25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8" h="257">
                  <a:moveTo>
                    <a:pt x="31" y="257"/>
                  </a:moveTo>
                  <a:lnTo>
                    <a:pt x="31" y="164"/>
                  </a:lnTo>
                  <a:lnTo>
                    <a:pt x="29" y="163"/>
                  </a:lnTo>
                  <a:lnTo>
                    <a:pt x="23" y="163"/>
                  </a:lnTo>
                  <a:lnTo>
                    <a:pt x="16" y="160"/>
                  </a:lnTo>
                  <a:lnTo>
                    <a:pt x="8" y="155"/>
                  </a:lnTo>
                  <a:lnTo>
                    <a:pt x="3" y="145"/>
                  </a:lnTo>
                  <a:lnTo>
                    <a:pt x="0" y="132"/>
                  </a:lnTo>
                  <a:lnTo>
                    <a:pt x="3" y="132"/>
                  </a:lnTo>
                  <a:lnTo>
                    <a:pt x="7" y="132"/>
                  </a:lnTo>
                  <a:lnTo>
                    <a:pt x="15" y="135"/>
                  </a:lnTo>
                  <a:lnTo>
                    <a:pt x="22" y="139"/>
                  </a:lnTo>
                  <a:lnTo>
                    <a:pt x="27" y="147"/>
                  </a:lnTo>
                  <a:lnTo>
                    <a:pt x="31" y="160"/>
                  </a:lnTo>
                  <a:lnTo>
                    <a:pt x="31" y="101"/>
                  </a:lnTo>
                  <a:lnTo>
                    <a:pt x="29" y="101"/>
                  </a:lnTo>
                  <a:lnTo>
                    <a:pt x="23" y="99"/>
                  </a:lnTo>
                  <a:lnTo>
                    <a:pt x="16" y="97"/>
                  </a:lnTo>
                  <a:lnTo>
                    <a:pt x="8" y="91"/>
                  </a:lnTo>
                  <a:lnTo>
                    <a:pt x="3" y="83"/>
                  </a:lnTo>
                  <a:lnTo>
                    <a:pt x="0" y="70"/>
                  </a:lnTo>
                  <a:lnTo>
                    <a:pt x="3" y="70"/>
                  </a:lnTo>
                  <a:lnTo>
                    <a:pt x="7" y="71"/>
                  </a:lnTo>
                  <a:lnTo>
                    <a:pt x="15" y="74"/>
                  </a:lnTo>
                  <a:lnTo>
                    <a:pt x="22" y="78"/>
                  </a:lnTo>
                  <a:lnTo>
                    <a:pt x="27" y="86"/>
                  </a:lnTo>
                  <a:lnTo>
                    <a:pt x="31" y="97"/>
                  </a:lnTo>
                  <a:lnTo>
                    <a:pt x="31" y="31"/>
                  </a:lnTo>
                  <a:lnTo>
                    <a:pt x="31" y="28"/>
                  </a:lnTo>
                  <a:lnTo>
                    <a:pt x="33" y="23"/>
                  </a:lnTo>
                  <a:lnTo>
                    <a:pt x="35" y="15"/>
                  </a:lnTo>
                  <a:lnTo>
                    <a:pt x="41" y="8"/>
                  </a:lnTo>
                  <a:lnTo>
                    <a:pt x="50" y="2"/>
                  </a:lnTo>
                  <a:lnTo>
                    <a:pt x="62" y="0"/>
                  </a:lnTo>
                  <a:lnTo>
                    <a:pt x="62" y="2"/>
                  </a:lnTo>
                  <a:lnTo>
                    <a:pt x="61" y="8"/>
                  </a:lnTo>
                  <a:lnTo>
                    <a:pt x="58" y="15"/>
                  </a:lnTo>
                  <a:lnTo>
                    <a:pt x="53" y="23"/>
                  </a:lnTo>
                  <a:lnTo>
                    <a:pt x="46" y="28"/>
                  </a:lnTo>
                  <a:lnTo>
                    <a:pt x="35" y="31"/>
                  </a:lnTo>
                  <a:lnTo>
                    <a:pt x="35" y="78"/>
                  </a:lnTo>
                  <a:lnTo>
                    <a:pt x="35" y="75"/>
                  </a:lnTo>
                  <a:lnTo>
                    <a:pt x="37" y="70"/>
                  </a:lnTo>
                  <a:lnTo>
                    <a:pt x="39" y="62"/>
                  </a:lnTo>
                  <a:lnTo>
                    <a:pt x="45" y="55"/>
                  </a:lnTo>
                  <a:lnTo>
                    <a:pt x="54" y="48"/>
                  </a:lnTo>
                  <a:lnTo>
                    <a:pt x="66" y="47"/>
                  </a:lnTo>
                  <a:lnTo>
                    <a:pt x="68" y="48"/>
                  </a:lnTo>
                  <a:lnTo>
                    <a:pt x="68" y="52"/>
                  </a:lnTo>
                  <a:lnTo>
                    <a:pt x="66" y="59"/>
                  </a:lnTo>
                  <a:lnTo>
                    <a:pt x="64" y="66"/>
                  </a:lnTo>
                  <a:lnTo>
                    <a:pt x="58" y="72"/>
                  </a:lnTo>
                  <a:lnTo>
                    <a:pt x="50" y="78"/>
                  </a:lnTo>
                  <a:lnTo>
                    <a:pt x="35" y="82"/>
                  </a:lnTo>
                  <a:lnTo>
                    <a:pt x="35" y="144"/>
                  </a:lnTo>
                  <a:lnTo>
                    <a:pt x="35" y="143"/>
                  </a:lnTo>
                  <a:lnTo>
                    <a:pt x="37" y="139"/>
                  </a:lnTo>
                  <a:lnTo>
                    <a:pt x="38" y="132"/>
                  </a:lnTo>
                  <a:lnTo>
                    <a:pt x="42" y="126"/>
                  </a:lnTo>
                  <a:lnTo>
                    <a:pt x="49" y="122"/>
                  </a:lnTo>
                  <a:lnTo>
                    <a:pt x="58" y="121"/>
                  </a:lnTo>
                  <a:lnTo>
                    <a:pt x="60" y="122"/>
                  </a:lnTo>
                  <a:lnTo>
                    <a:pt x="60" y="126"/>
                  </a:lnTo>
                  <a:lnTo>
                    <a:pt x="58" y="133"/>
                  </a:lnTo>
                  <a:lnTo>
                    <a:pt x="56" y="139"/>
                  </a:lnTo>
                  <a:lnTo>
                    <a:pt x="47" y="144"/>
                  </a:lnTo>
                  <a:lnTo>
                    <a:pt x="35" y="148"/>
                  </a:lnTo>
                  <a:lnTo>
                    <a:pt x="35" y="257"/>
                  </a:lnTo>
                  <a:lnTo>
                    <a:pt x="31" y="257"/>
                  </a:lnTo>
                  <a:close/>
                </a:path>
              </a:pathLst>
            </a:custGeom>
            <a:solidFill>
              <a:srgbClr val="D7D7D7"/>
            </a:solidFill>
            <a:ln w="0">
              <a:solidFill>
                <a:srgbClr val="D7D7D7"/>
              </a:solidFill>
              <a:prstDash val="solid"/>
              <a:round/>
              <a:headEnd/>
              <a:tailEnd/>
            </a:ln>
          </p:spPr>
          <p:txBody>
            <a:bodyPr/>
            <a:lstStyle/>
            <a:p>
              <a:endParaRPr lang="en-US"/>
            </a:p>
          </p:txBody>
        </p:sp>
        <p:sp>
          <p:nvSpPr>
            <p:cNvPr id="3" name="Freeform 18">
              <a:extLst>
                <a:ext uri="{FF2B5EF4-FFF2-40B4-BE49-F238E27FC236}">
                  <a16:creationId xmlns:a16="http://schemas.microsoft.com/office/drawing/2014/main" id="{E11F440B-EACE-A801-8BAF-74D747F77B55}"/>
                </a:ext>
              </a:extLst>
            </p:cNvPr>
            <p:cNvSpPr>
              <a:spLocks/>
            </p:cNvSpPr>
            <p:nvPr/>
          </p:nvSpPr>
          <p:spPr bwMode="gray">
            <a:xfrm>
              <a:off x="1672" y="164"/>
              <a:ext cx="111" cy="425"/>
            </a:xfrm>
            <a:custGeom>
              <a:avLst/>
              <a:gdLst>
                <a:gd name="T0" fmla="*/ 52 w 111"/>
                <a:gd name="T1" fmla="*/ 272 h 425"/>
                <a:gd name="T2" fmla="*/ 44 w 111"/>
                <a:gd name="T3" fmla="*/ 270 h 425"/>
                <a:gd name="T4" fmla="*/ 26 w 111"/>
                <a:gd name="T5" fmla="*/ 265 h 425"/>
                <a:gd name="T6" fmla="*/ 8 w 111"/>
                <a:gd name="T7" fmla="*/ 249 h 425"/>
                <a:gd name="T8" fmla="*/ 0 w 111"/>
                <a:gd name="T9" fmla="*/ 219 h 425"/>
                <a:gd name="T10" fmla="*/ 8 w 111"/>
                <a:gd name="T11" fmla="*/ 219 h 425"/>
                <a:gd name="T12" fmla="*/ 25 w 111"/>
                <a:gd name="T13" fmla="*/ 223 h 425"/>
                <a:gd name="T14" fmla="*/ 41 w 111"/>
                <a:gd name="T15" fmla="*/ 235 h 425"/>
                <a:gd name="T16" fmla="*/ 52 w 111"/>
                <a:gd name="T17" fmla="*/ 265 h 425"/>
                <a:gd name="T18" fmla="*/ 50 w 111"/>
                <a:gd name="T19" fmla="*/ 168 h 425"/>
                <a:gd name="T20" fmla="*/ 35 w 111"/>
                <a:gd name="T21" fmla="*/ 165 h 425"/>
                <a:gd name="T22" fmla="*/ 17 w 111"/>
                <a:gd name="T23" fmla="*/ 156 h 425"/>
                <a:gd name="T24" fmla="*/ 3 w 111"/>
                <a:gd name="T25" fmla="*/ 134 h 425"/>
                <a:gd name="T26" fmla="*/ 3 w 111"/>
                <a:gd name="T27" fmla="*/ 116 h 425"/>
                <a:gd name="T28" fmla="*/ 19 w 111"/>
                <a:gd name="T29" fmla="*/ 120 h 425"/>
                <a:gd name="T30" fmla="*/ 39 w 111"/>
                <a:gd name="T31" fmla="*/ 133 h 425"/>
                <a:gd name="T32" fmla="*/ 52 w 111"/>
                <a:gd name="T33" fmla="*/ 161 h 425"/>
                <a:gd name="T34" fmla="*/ 53 w 111"/>
                <a:gd name="T35" fmla="*/ 50 h 425"/>
                <a:gd name="T36" fmla="*/ 54 w 111"/>
                <a:gd name="T37" fmla="*/ 36 h 425"/>
                <a:gd name="T38" fmla="*/ 65 w 111"/>
                <a:gd name="T39" fmla="*/ 17 h 425"/>
                <a:gd name="T40" fmla="*/ 87 w 111"/>
                <a:gd name="T41" fmla="*/ 3 h 425"/>
                <a:gd name="T42" fmla="*/ 103 w 111"/>
                <a:gd name="T43" fmla="*/ 3 h 425"/>
                <a:gd name="T44" fmla="*/ 99 w 111"/>
                <a:gd name="T45" fmla="*/ 21 h 425"/>
                <a:gd name="T46" fmla="*/ 84 w 111"/>
                <a:gd name="T47" fmla="*/ 42 h 425"/>
                <a:gd name="T48" fmla="*/ 58 w 111"/>
                <a:gd name="T49" fmla="*/ 52 h 425"/>
                <a:gd name="T50" fmla="*/ 58 w 111"/>
                <a:gd name="T51" fmla="*/ 127 h 425"/>
                <a:gd name="T52" fmla="*/ 61 w 111"/>
                <a:gd name="T53" fmla="*/ 112 h 425"/>
                <a:gd name="T54" fmla="*/ 72 w 111"/>
                <a:gd name="T55" fmla="*/ 94 h 425"/>
                <a:gd name="T56" fmla="*/ 93 w 111"/>
                <a:gd name="T57" fmla="*/ 80 h 425"/>
                <a:gd name="T58" fmla="*/ 111 w 111"/>
                <a:gd name="T59" fmla="*/ 80 h 425"/>
                <a:gd name="T60" fmla="*/ 111 w 111"/>
                <a:gd name="T61" fmla="*/ 91 h 425"/>
                <a:gd name="T62" fmla="*/ 107 w 111"/>
                <a:gd name="T63" fmla="*/ 108 h 425"/>
                <a:gd name="T64" fmla="*/ 91 w 111"/>
                <a:gd name="T65" fmla="*/ 126 h 425"/>
                <a:gd name="T66" fmla="*/ 58 w 111"/>
                <a:gd name="T67" fmla="*/ 135 h 425"/>
                <a:gd name="T68" fmla="*/ 58 w 111"/>
                <a:gd name="T69" fmla="*/ 236 h 425"/>
                <a:gd name="T70" fmla="*/ 61 w 111"/>
                <a:gd name="T71" fmla="*/ 223 h 425"/>
                <a:gd name="T72" fmla="*/ 73 w 111"/>
                <a:gd name="T73" fmla="*/ 208 h 425"/>
                <a:gd name="T74" fmla="*/ 97 w 111"/>
                <a:gd name="T75" fmla="*/ 200 h 425"/>
                <a:gd name="T76" fmla="*/ 99 w 111"/>
                <a:gd name="T77" fmla="*/ 207 h 425"/>
                <a:gd name="T78" fmla="*/ 97 w 111"/>
                <a:gd name="T79" fmla="*/ 220 h 425"/>
                <a:gd name="T80" fmla="*/ 87 w 111"/>
                <a:gd name="T81" fmla="*/ 235 h 425"/>
                <a:gd name="T82" fmla="*/ 58 w 111"/>
                <a:gd name="T83" fmla="*/ 245 h 425"/>
                <a:gd name="T84" fmla="*/ 52 w 111"/>
                <a:gd name="T85" fmla="*/ 425 h 42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11" h="425">
                  <a:moveTo>
                    <a:pt x="52" y="425"/>
                  </a:moveTo>
                  <a:lnTo>
                    <a:pt x="52" y="272"/>
                  </a:lnTo>
                  <a:lnTo>
                    <a:pt x="50" y="270"/>
                  </a:lnTo>
                  <a:lnTo>
                    <a:pt x="44" y="270"/>
                  </a:lnTo>
                  <a:lnTo>
                    <a:pt x="35" y="269"/>
                  </a:lnTo>
                  <a:lnTo>
                    <a:pt x="26" y="265"/>
                  </a:lnTo>
                  <a:lnTo>
                    <a:pt x="17" y="258"/>
                  </a:lnTo>
                  <a:lnTo>
                    <a:pt x="8" y="249"/>
                  </a:lnTo>
                  <a:lnTo>
                    <a:pt x="3" y="236"/>
                  </a:lnTo>
                  <a:lnTo>
                    <a:pt x="0" y="219"/>
                  </a:lnTo>
                  <a:lnTo>
                    <a:pt x="3" y="219"/>
                  </a:lnTo>
                  <a:lnTo>
                    <a:pt x="8" y="219"/>
                  </a:lnTo>
                  <a:lnTo>
                    <a:pt x="15" y="220"/>
                  </a:lnTo>
                  <a:lnTo>
                    <a:pt x="25" y="223"/>
                  </a:lnTo>
                  <a:lnTo>
                    <a:pt x="33" y="227"/>
                  </a:lnTo>
                  <a:lnTo>
                    <a:pt x="41" y="235"/>
                  </a:lnTo>
                  <a:lnTo>
                    <a:pt x="48" y="247"/>
                  </a:lnTo>
                  <a:lnTo>
                    <a:pt x="52" y="265"/>
                  </a:lnTo>
                  <a:lnTo>
                    <a:pt x="52" y="168"/>
                  </a:lnTo>
                  <a:lnTo>
                    <a:pt x="50" y="168"/>
                  </a:lnTo>
                  <a:lnTo>
                    <a:pt x="44" y="168"/>
                  </a:lnTo>
                  <a:lnTo>
                    <a:pt x="35" y="165"/>
                  </a:lnTo>
                  <a:lnTo>
                    <a:pt x="26" y="161"/>
                  </a:lnTo>
                  <a:lnTo>
                    <a:pt x="17" y="156"/>
                  </a:lnTo>
                  <a:lnTo>
                    <a:pt x="8" y="146"/>
                  </a:lnTo>
                  <a:lnTo>
                    <a:pt x="3" y="134"/>
                  </a:lnTo>
                  <a:lnTo>
                    <a:pt x="0" y="116"/>
                  </a:lnTo>
                  <a:lnTo>
                    <a:pt x="3" y="116"/>
                  </a:lnTo>
                  <a:lnTo>
                    <a:pt x="10" y="118"/>
                  </a:lnTo>
                  <a:lnTo>
                    <a:pt x="19" y="120"/>
                  </a:lnTo>
                  <a:lnTo>
                    <a:pt x="29" y="125"/>
                  </a:lnTo>
                  <a:lnTo>
                    <a:pt x="39" y="133"/>
                  </a:lnTo>
                  <a:lnTo>
                    <a:pt x="48" y="145"/>
                  </a:lnTo>
                  <a:lnTo>
                    <a:pt x="52" y="161"/>
                  </a:lnTo>
                  <a:lnTo>
                    <a:pt x="52" y="52"/>
                  </a:lnTo>
                  <a:lnTo>
                    <a:pt x="53" y="50"/>
                  </a:lnTo>
                  <a:lnTo>
                    <a:pt x="53" y="44"/>
                  </a:lnTo>
                  <a:lnTo>
                    <a:pt x="54" y="36"/>
                  </a:lnTo>
                  <a:lnTo>
                    <a:pt x="58" y="26"/>
                  </a:lnTo>
                  <a:lnTo>
                    <a:pt x="65" y="17"/>
                  </a:lnTo>
                  <a:lnTo>
                    <a:pt x="75" y="9"/>
                  </a:lnTo>
                  <a:lnTo>
                    <a:pt x="87" y="3"/>
                  </a:lnTo>
                  <a:lnTo>
                    <a:pt x="104" y="0"/>
                  </a:lnTo>
                  <a:lnTo>
                    <a:pt x="103" y="3"/>
                  </a:lnTo>
                  <a:lnTo>
                    <a:pt x="102" y="11"/>
                  </a:lnTo>
                  <a:lnTo>
                    <a:pt x="99" y="21"/>
                  </a:lnTo>
                  <a:lnTo>
                    <a:pt x="92" y="32"/>
                  </a:lnTo>
                  <a:lnTo>
                    <a:pt x="84" y="42"/>
                  </a:lnTo>
                  <a:lnTo>
                    <a:pt x="73" y="49"/>
                  </a:lnTo>
                  <a:lnTo>
                    <a:pt x="58" y="52"/>
                  </a:lnTo>
                  <a:lnTo>
                    <a:pt x="58" y="130"/>
                  </a:lnTo>
                  <a:lnTo>
                    <a:pt x="58" y="127"/>
                  </a:lnTo>
                  <a:lnTo>
                    <a:pt x="60" y="122"/>
                  </a:lnTo>
                  <a:lnTo>
                    <a:pt x="61" y="112"/>
                  </a:lnTo>
                  <a:lnTo>
                    <a:pt x="65" y="103"/>
                  </a:lnTo>
                  <a:lnTo>
                    <a:pt x="72" y="94"/>
                  </a:lnTo>
                  <a:lnTo>
                    <a:pt x="80" y="85"/>
                  </a:lnTo>
                  <a:lnTo>
                    <a:pt x="93" y="80"/>
                  </a:lnTo>
                  <a:lnTo>
                    <a:pt x="110" y="77"/>
                  </a:lnTo>
                  <a:lnTo>
                    <a:pt x="111" y="80"/>
                  </a:lnTo>
                  <a:lnTo>
                    <a:pt x="111" y="84"/>
                  </a:lnTo>
                  <a:lnTo>
                    <a:pt x="111" y="91"/>
                  </a:lnTo>
                  <a:lnTo>
                    <a:pt x="110" y="100"/>
                  </a:lnTo>
                  <a:lnTo>
                    <a:pt x="107" y="108"/>
                  </a:lnTo>
                  <a:lnTo>
                    <a:pt x="100" y="118"/>
                  </a:lnTo>
                  <a:lnTo>
                    <a:pt x="91" y="126"/>
                  </a:lnTo>
                  <a:lnTo>
                    <a:pt x="77" y="133"/>
                  </a:lnTo>
                  <a:lnTo>
                    <a:pt x="58" y="135"/>
                  </a:lnTo>
                  <a:lnTo>
                    <a:pt x="58" y="239"/>
                  </a:lnTo>
                  <a:lnTo>
                    <a:pt x="58" y="236"/>
                  </a:lnTo>
                  <a:lnTo>
                    <a:pt x="60" y="231"/>
                  </a:lnTo>
                  <a:lnTo>
                    <a:pt x="61" y="223"/>
                  </a:lnTo>
                  <a:lnTo>
                    <a:pt x="66" y="215"/>
                  </a:lnTo>
                  <a:lnTo>
                    <a:pt x="73" y="208"/>
                  </a:lnTo>
                  <a:lnTo>
                    <a:pt x="83" y="203"/>
                  </a:lnTo>
                  <a:lnTo>
                    <a:pt x="97" y="200"/>
                  </a:lnTo>
                  <a:lnTo>
                    <a:pt x="97" y="201"/>
                  </a:lnTo>
                  <a:lnTo>
                    <a:pt x="99" y="207"/>
                  </a:lnTo>
                  <a:lnTo>
                    <a:pt x="99" y="212"/>
                  </a:lnTo>
                  <a:lnTo>
                    <a:pt x="97" y="220"/>
                  </a:lnTo>
                  <a:lnTo>
                    <a:pt x="93" y="228"/>
                  </a:lnTo>
                  <a:lnTo>
                    <a:pt x="87" y="235"/>
                  </a:lnTo>
                  <a:lnTo>
                    <a:pt x="75" y="242"/>
                  </a:lnTo>
                  <a:lnTo>
                    <a:pt x="58" y="245"/>
                  </a:lnTo>
                  <a:lnTo>
                    <a:pt x="58" y="425"/>
                  </a:lnTo>
                  <a:lnTo>
                    <a:pt x="52" y="425"/>
                  </a:lnTo>
                  <a:close/>
                </a:path>
              </a:pathLst>
            </a:custGeom>
            <a:solidFill>
              <a:srgbClr val="D7D7D7"/>
            </a:solidFill>
            <a:ln w="0">
              <a:solidFill>
                <a:srgbClr val="D7D7D7"/>
              </a:solidFill>
              <a:prstDash val="solid"/>
              <a:round/>
              <a:headEnd/>
              <a:tailEnd/>
            </a:ln>
          </p:spPr>
          <p:txBody>
            <a:bodyPr/>
            <a:lstStyle/>
            <a:p>
              <a:endParaRPr lang="en-US"/>
            </a:p>
          </p:txBody>
        </p:sp>
        <p:sp>
          <p:nvSpPr>
            <p:cNvPr id="4" name="Freeform 19">
              <a:extLst>
                <a:ext uri="{FF2B5EF4-FFF2-40B4-BE49-F238E27FC236}">
                  <a16:creationId xmlns:a16="http://schemas.microsoft.com/office/drawing/2014/main" id="{5F87D13C-BB3C-9A2D-C31C-175260110F72}"/>
                </a:ext>
              </a:extLst>
            </p:cNvPr>
            <p:cNvSpPr>
              <a:spLocks/>
            </p:cNvSpPr>
            <p:nvPr/>
          </p:nvSpPr>
          <p:spPr bwMode="gray">
            <a:xfrm>
              <a:off x="2065" y="362"/>
              <a:ext cx="98" cy="227"/>
            </a:xfrm>
            <a:custGeom>
              <a:avLst/>
              <a:gdLst>
                <a:gd name="T0" fmla="*/ 46 w 100"/>
                <a:gd name="T1" fmla="*/ 170 h 228"/>
                <a:gd name="T2" fmla="*/ 53 w 100"/>
                <a:gd name="T3" fmla="*/ 170 h 228"/>
                <a:gd name="T4" fmla="*/ 68 w 100"/>
                <a:gd name="T5" fmla="*/ 163 h 228"/>
                <a:gd name="T6" fmla="*/ 74 w 100"/>
                <a:gd name="T7" fmla="*/ 148 h 228"/>
                <a:gd name="T8" fmla="*/ 74 w 100"/>
                <a:gd name="T9" fmla="*/ 135 h 228"/>
                <a:gd name="T10" fmla="*/ 68 w 100"/>
                <a:gd name="T11" fmla="*/ 137 h 228"/>
                <a:gd name="T12" fmla="*/ 52 w 100"/>
                <a:gd name="T13" fmla="*/ 152 h 228"/>
                <a:gd name="T14" fmla="*/ 46 w 100"/>
                <a:gd name="T15" fmla="*/ 114 h 228"/>
                <a:gd name="T16" fmla="*/ 55 w 100"/>
                <a:gd name="T17" fmla="*/ 114 h 228"/>
                <a:gd name="T18" fmla="*/ 70 w 100"/>
                <a:gd name="T19" fmla="*/ 110 h 228"/>
                <a:gd name="T20" fmla="*/ 80 w 100"/>
                <a:gd name="T21" fmla="*/ 92 h 228"/>
                <a:gd name="T22" fmla="*/ 80 w 100"/>
                <a:gd name="T23" fmla="*/ 77 h 228"/>
                <a:gd name="T24" fmla="*/ 72 w 100"/>
                <a:gd name="T25" fmla="*/ 79 h 228"/>
                <a:gd name="T26" fmla="*/ 59 w 100"/>
                <a:gd name="T27" fmla="*/ 88 h 228"/>
                <a:gd name="T28" fmla="*/ 46 w 100"/>
                <a:gd name="T29" fmla="*/ 114 h 228"/>
                <a:gd name="T30" fmla="*/ 49 w 100"/>
                <a:gd name="T31" fmla="*/ 48 h 228"/>
                <a:gd name="T32" fmla="*/ 61 w 100"/>
                <a:gd name="T33" fmla="*/ 45 h 228"/>
                <a:gd name="T34" fmla="*/ 74 w 100"/>
                <a:gd name="T35" fmla="*/ 37 h 228"/>
                <a:gd name="T36" fmla="*/ 85 w 100"/>
                <a:gd name="T37" fmla="*/ 17 h 228"/>
                <a:gd name="T38" fmla="*/ 85 w 100"/>
                <a:gd name="T39" fmla="*/ 0 h 228"/>
                <a:gd name="T40" fmla="*/ 73 w 100"/>
                <a:gd name="T41" fmla="*/ 3 h 228"/>
                <a:gd name="T42" fmla="*/ 59 w 100"/>
                <a:gd name="T43" fmla="*/ 14 h 228"/>
                <a:gd name="T44" fmla="*/ 44 w 100"/>
                <a:gd name="T45" fmla="*/ 45 h 228"/>
                <a:gd name="T46" fmla="*/ 41 w 100"/>
                <a:gd name="T47" fmla="*/ 35 h 228"/>
                <a:gd name="T48" fmla="*/ 32 w 100"/>
                <a:gd name="T49" fmla="*/ 18 h 228"/>
                <a:gd name="T50" fmla="*/ 16 w 100"/>
                <a:gd name="T51" fmla="*/ 3 h 228"/>
                <a:gd name="T52" fmla="*/ 1 w 100"/>
                <a:gd name="T53" fmla="*/ 3 h 228"/>
                <a:gd name="T54" fmla="*/ 5 w 100"/>
                <a:gd name="T55" fmla="*/ 19 h 228"/>
                <a:gd name="T56" fmla="*/ 19 w 100"/>
                <a:gd name="T57" fmla="*/ 38 h 228"/>
                <a:gd name="T58" fmla="*/ 41 w 100"/>
                <a:gd name="T59" fmla="*/ 48 h 228"/>
                <a:gd name="T60" fmla="*/ 41 w 100"/>
                <a:gd name="T61" fmla="*/ 126 h 228"/>
                <a:gd name="T62" fmla="*/ 36 w 100"/>
                <a:gd name="T63" fmla="*/ 114 h 228"/>
                <a:gd name="T64" fmla="*/ 25 w 100"/>
                <a:gd name="T65" fmla="*/ 103 h 228"/>
                <a:gd name="T66" fmla="*/ 12 w 100"/>
                <a:gd name="T67" fmla="*/ 103 h 228"/>
                <a:gd name="T68" fmla="*/ 16 w 100"/>
                <a:gd name="T69" fmla="*/ 114 h 228"/>
                <a:gd name="T70" fmla="*/ 25 w 100"/>
                <a:gd name="T71" fmla="*/ 126 h 228"/>
                <a:gd name="T72" fmla="*/ 41 w 100"/>
                <a:gd name="T73" fmla="*/ 135 h 228"/>
                <a:gd name="T74" fmla="*/ 46 w 100"/>
                <a:gd name="T75" fmla="*/ 222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228">
                  <a:moveTo>
                    <a:pt x="52" y="228"/>
                  </a:moveTo>
                  <a:lnTo>
                    <a:pt x="52" y="176"/>
                  </a:lnTo>
                  <a:lnTo>
                    <a:pt x="55" y="176"/>
                  </a:lnTo>
                  <a:lnTo>
                    <a:pt x="59" y="176"/>
                  </a:lnTo>
                  <a:lnTo>
                    <a:pt x="67" y="173"/>
                  </a:lnTo>
                  <a:lnTo>
                    <a:pt x="74" y="169"/>
                  </a:lnTo>
                  <a:lnTo>
                    <a:pt x="81" y="163"/>
                  </a:lnTo>
                  <a:lnTo>
                    <a:pt x="86" y="154"/>
                  </a:lnTo>
                  <a:lnTo>
                    <a:pt x="88" y="141"/>
                  </a:lnTo>
                  <a:lnTo>
                    <a:pt x="86" y="141"/>
                  </a:lnTo>
                  <a:lnTo>
                    <a:pt x="81" y="142"/>
                  </a:lnTo>
                  <a:lnTo>
                    <a:pt x="74" y="143"/>
                  </a:lnTo>
                  <a:lnTo>
                    <a:pt x="66" y="149"/>
                  </a:lnTo>
                  <a:lnTo>
                    <a:pt x="58" y="158"/>
                  </a:lnTo>
                  <a:lnTo>
                    <a:pt x="52" y="173"/>
                  </a:lnTo>
                  <a:lnTo>
                    <a:pt x="52" y="118"/>
                  </a:lnTo>
                  <a:lnTo>
                    <a:pt x="55" y="118"/>
                  </a:lnTo>
                  <a:lnTo>
                    <a:pt x="61" y="116"/>
                  </a:lnTo>
                  <a:lnTo>
                    <a:pt x="69" y="115"/>
                  </a:lnTo>
                  <a:lnTo>
                    <a:pt x="78" y="110"/>
                  </a:lnTo>
                  <a:lnTo>
                    <a:pt x="86" y="103"/>
                  </a:lnTo>
                  <a:lnTo>
                    <a:pt x="92" y="92"/>
                  </a:lnTo>
                  <a:lnTo>
                    <a:pt x="94" y="77"/>
                  </a:lnTo>
                  <a:lnTo>
                    <a:pt x="92" y="77"/>
                  </a:lnTo>
                  <a:lnTo>
                    <a:pt x="88" y="77"/>
                  </a:lnTo>
                  <a:lnTo>
                    <a:pt x="81" y="79"/>
                  </a:lnTo>
                  <a:lnTo>
                    <a:pt x="73" y="81"/>
                  </a:lnTo>
                  <a:lnTo>
                    <a:pt x="65" y="88"/>
                  </a:lnTo>
                  <a:lnTo>
                    <a:pt x="58" y="99"/>
                  </a:lnTo>
                  <a:lnTo>
                    <a:pt x="52" y="115"/>
                  </a:lnTo>
                  <a:lnTo>
                    <a:pt x="52" y="48"/>
                  </a:lnTo>
                  <a:lnTo>
                    <a:pt x="55" y="48"/>
                  </a:lnTo>
                  <a:lnTo>
                    <a:pt x="61" y="48"/>
                  </a:lnTo>
                  <a:lnTo>
                    <a:pt x="67" y="45"/>
                  </a:lnTo>
                  <a:lnTo>
                    <a:pt x="77" y="42"/>
                  </a:lnTo>
                  <a:lnTo>
                    <a:pt x="85" y="37"/>
                  </a:lnTo>
                  <a:lnTo>
                    <a:pt x="92" y="27"/>
                  </a:lnTo>
                  <a:lnTo>
                    <a:pt x="97" y="17"/>
                  </a:lnTo>
                  <a:lnTo>
                    <a:pt x="100" y="0"/>
                  </a:lnTo>
                  <a:lnTo>
                    <a:pt x="97" y="0"/>
                  </a:lnTo>
                  <a:lnTo>
                    <a:pt x="92" y="0"/>
                  </a:lnTo>
                  <a:lnTo>
                    <a:pt x="83" y="3"/>
                  </a:lnTo>
                  <a:lnTo>
                    <a:pt x="74" y="7"/>
                  </a:lnTo>
                  <a:lnTo>
                    <a:pt x="65" y="14"/>
                  </a:lnTo>
                  <a:lnTo>
                    <a:pt x="56" y="27"/>
                  </a:lnTo>
                  <a:lnTo>
                    <a:pt x="50" y="45"/>
                  </a:lnTo>
                  <a:lnTo>
                    <a:pt x="50" y="42"/>
                  </a:lnTo>
                  <a:lnTo>
                    <a:pt x="47" y="35"/>
                  </a:lnTo>
                  <a:lnTo>
                    <a:pt x="43" y="27"/>
                  </a:lnTo>
                  <a:lnTo>
                    <a:pt x="38" y="18"/>
                  </a:lnTo>
                  <a:lnTo>
                    <a:pt x="28" y="10"/>
                  </a:lnTo>
                  <a:lnTo>
                    <a:pt x="16" y="3"/>
                  </a:lnTo>
                  <a:lnTo>
                    <a:pt x="0" y="0"/>
                  </a:lnTo>
                  <a:lnTo>
                    <a:pt x="1" y="3"/>
                  </a:lnTo>
                  <a:lnTo>
                    <a:pt x="3" y="10"/>
                  </a:lnTo>
                  <a:lnTo>
                    <a:pt x="5" y="19"/>
                  </a:lnTo>
                  <a:lnTo>
                    <a:pt x="11" y="29"/>
                  </a:lnTo>
                  <a:lnTo>
                    <a:pt x="19" y="38"/>
                  </a:lnTo>
                  <a:lnTo>
                    <a:pt x="31" y="45"/>
                  </a:lnTo>
                  <a:lnTo>
                    <a:pt x="47" y="48"/>
                  </a:lnTo>
                  <a:lnTo>
                    <a:pt x="47" y="135"/>
                  </a:lnTo>
                  <a:lnTo>
                    <a:pt x="47" y="132"/>
                  </a:lnTo>
                  <a:lnTo>
                    <a:pt x="46" y="126"/>
                  </a:lnTo>
                  <a:lnTo>
                    <a:pt x="42" y="118"/>
                  </a:lnTo>
                  <a:lnTo>
                    <a:pt x="35" y="110"/>
                  </a:lnTo>
                  <a:lnTo>
                    <a:pt x="25" y="103"/>
                  </a:lnTo>
                  <a:lnTo>
                    <a:pt x="12" y="100"/>
                  </a:lnTo>
                  <a:lnTo>
                    <a:pt x="12" y="103"/>
                  </a:lnTo>
                  <a:lnTo>
                    <a:pt x="13" y="108"/>
                  </a:lnTo>
                  <a:lnTo>
                    <a:pt x="16" y="116"/>
                  </a:lnTo>
                  <a:lnTo>
                    <a:pt x="20" y="124"/>
                  </a:lnTo>
                  <a:lnTo>
                    <a:pt x="25" y="132"/>
                  </a:lnTo>
                  <a:lnTo>
                    <a:pt x="35" y="139"/>
                  </a:lnTo>
                  <a:lnTo>
                    <a:pt x="47" y="141"/>
                  </a:lnTo>
                  <a:lnTo>
                    <a:pt x="47" y="228"/>
                  </a:lnTo>
                  <a:lnTo>
                    <a:pt x="52" y="228"/>
                  </a:lnTo>
                  <a:close/>
                </a:path>
              </a:pathLst>
            </a:custGeom>
            <a:solidFill>
              <a:srgbClr val="D7D7D7"/>
            </a:solidFill>
            <a:ln w="0">
              <a:solidFill>
                <a:srgbClr val="D7D7D7"/>
              </a:solidFill>
              <a:prstDash val="solid"/>
              <a:round/>
              <a:headEnd/>
              <a:tailEnd/>
            </a:ln>
          </p:spPr>
          <p:txBody>
            <a:bodyPr/>
            <a:lstStyle/>
            <a:p>
              <a:endParaRPr lang="en-US"/>
            </a:p>
          </p:txBody>
        </p:sp>
        <p:sp>
          <p:nvSpPr>
            <p:cNvPr id="5" name="Freeform 20">
              <a:extLst>
                <a:ext uri="{FF2B5EF4-FFF2-40B4-BE49-F238E27FC236}">
                  <a16:creationId xmlns:a16="http://schemas.microsoft.com/office/drawing/2014/main" id="{224F33D0-E59A-4EBD-0778-98733077A36A}"/>
                </a:ext>
              </a:extLst>
            </p:cNvPr>
            <p:cNvSpPr>
              <a:spLocks/>
            </p:cNvSpPr>
            <p:nvPr/>
          </p:nvSpPr>
          <p:spPr bwMode="gray">
            <a:xfrm>
              <a:off x="2921" y="362"/>
              <a:ext cx="100" cy="227"/>
            </a:xfrm>
            <a:custGeom>
              <a:avLst/>
              <a:gdLst>
                <a:gd name="T0" fmla="*/ 53 w 100"/>
                <a:gd name="T1" fmla="*/ 170 h 228"/>
                <a:gd name="T2" fmla="*/ 60 w 100"/>
                <a:gd name="T3" fmla="*/ 170 h 228"/>
                <a:gd name="T4" fmla="*/ 74 w 100"/>
                <a:gd name="T5" fmla="*/ 163 h 228"/>
                <a:gd name="T6" fmla="*/ 87 w 100"/>
                <a:gd name="T7" fmla="*/ 148 h 228"/>
                <a:gd name="T8" fmla="*/ 87 w 100"/>
                <a:gd name="T9" fmla="*/ 135 h 228"/>
                <a:gd name="T10" fmla="*/ 74 w 100"/>
                <a:gd name="T11" fmla="*/ 137 h 228"/>
                <a:gd name="T12" fmla="*/ 60 w 100"/>
                <a:gd name="T13" fmla="*/ 152 h 228"/>
                <a:gd name="T14" fmla="*/ 53 w 100"/>
                <a:gd name="T15" fmla="*/ 114 h 228"/>
                <a:gd name="T16" fmla="*/ 61 w 100"/>
                <a:gd name="T17" fmla="*/ 114 h 228"/>
                <a:gd name="T18" fmla="*/ 78 w 100"/>
                <a:gd name="T19" fmla="*/ 110 h 228"/>
                <a:gd name="T20" fmla="*/ 92 w 100"/>
                <a:gd name="T21" fmla="*/ 92 h 228"/>
                <a:gd name="T22" fmla="*/ 92 w 100"/>
                <a:gd name="T23" fmla="*/ 77 h 228"/>
                <a:gd name="T24" fmla="*/ 81 w 100"/>
                <a:gd name="T25" fmla="*/ 79 h 228"/>
                <a:gd name="T26" fmla="*/ 65 w 100"/>
                <a:gd name="T27" fmla="*/ 88 h 228"/>
                <a:gd name="T28" fmla="*/ 53 w 100"/>
                <a:gd name="T29" fmla="*/ 114 h 228"/>
                <a:gd name="T30" fmla="*/ 56 w 100"/>
                <a:gd name="T31" fmla="*/ 48 h 228"/>
                <a:gd name="T32" fmla="*/ 68 w 100"/>
                <a:gd name="T33" fmla="*/ 45 h 228"/>
                <a:gd name="T34" fmla="*/ 85 w 100"/>
                <a:gd name="T35" fmla="*/ 37 h 228"/>
                <a:gd name="T36" fmla="*/ 97 w 100"/>
                <a:gd name="T37" fmla="*/ 17 h 228"/>
                <a:gd name="T38" fmla="*/ 97 w 100"/>
                <a:gd name="T39" fmla="*/ 0 h 228"/>
                <a:gd name="T40" fmla="*/ 84 w 100"/>
                <a:gd name="T41" fmla="*/ 3 h 228"/>
                <a:gd name="T42" fmla="*/ 65 w 100"/>
                <a:gd name="T43" fmla="*/ 14 h 228"/>
                <a:gd name="T44" fmla="*/ 50 w 100"/>
                <a:gd name="T45" fmla="*/ 45 h 228"/>
                <a:gd name="T46" fmla="*/ 47 w 100"/>
                <a:gd name="T47" fmla="*/ 35 h 228"/>
                <a:gd name="T48" fmla="*/ 38 w 100"/>
                <a:gd name="T49" fmla="*/ 18 h 228"/>
                <a:gd name="T50" fmla="*/ 16 w 100"/>
                <a:gd name="T51" fmla="*/ 3 h 228"/>
                <a:gd name="T52" fmla="*/ 2 w 100"/>
                <a:gd name="T53" fmla="*/ 3 h 228"/>
                <a:gd name="T54" fmla="*/ 6 w 100"/>
                <a:gd name="T55" fmla="*/ 19 h 228"/>
                <a:gd name="T56" fmla="*/ 19 w 100"/>
                <a:gd name="T57" fmla="*/ 38 h 228"/>
                <a:gd name="T58" fmla="*/ 47 w 100"/>
                <a:gd name="T59" fmla="*/ 48 h 228"/>
                <a:gd name="T60" fmla="*/ 47 w 100"/>
                <a:gd name="T61" fmla="*/ 126 h 228"/>
                <a:gd name="T62" fmla="*/ 42 w 100"/>
                <a:gd name="T63" fmla="*/ 114 h 228"/>
                <a:gd name="T64" fmla="*/ 26 w 100"/>
                <a:gd name="T65" fmla="*/ 103 h 228"/>
                <a:gd name="T66" fmla="*/ 12 w 100"/>
                <a:gd name="T67" fmla="*/ 103 h 228"/>
                <a:gd name="T68" fmla="*/ 16 w 100"/>
                <a:gd name="T69" fmla="*/ 114 h 228"/>
                <a:gd name="T70" fmla="*/ 26 w 100"/>
                <a:gd name="T71" fmla="*/ 126 h 228"/>
                <a:gd name="T72" fmla="*/ 47 w 100"/>
                <a:gd name="T73" fmla="*/ 135 h 228"/>
                <a:gd name="T74" fmla="*/ 53 w 100"/>
                <a:gd name="T75" fmla="*/ 222 h 2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228">
                  <a:moveTo>
                    <a:pt x="53" y="228"/>
                  </a:moveTo>
                  <a:lnTo>
                    <a:pt x="53" y="176"/>
                  </a:lnTo>
                  <a:lnTo>
                    <a:pt x="56" y="176"/>
                  </a:lnTo>
                  <a:lnTo>
                    <a:pt x="60" y="176"/>
                  </a:lnTo>
                  <a:lnTo>
                    <a:pt x="68" y="173"/>
                  </a:lnTo>
                  <a:lnTo>
                    <a:pt x="74" y="169"/>
                  </a:lnTo>
                  <a:lnTo>
                    <a:pt x="81" y="163"/>
                  </a:lnTo>
                  <a:lnTo>
                    <a:pt x="87" y="154"/>
                  </a:lnTo>
                  <a:lnTo>
                    <a:pt x="88" y="141"/>
                  </a:lnTo>
                  <a:lnTo>
                    <a:pt x="87" y="141"/>
                  </a:lnTo>
                  <a:lnTo>
                    <a:pt x="81" y="142"/>
                  </a:lnTo>
                  <a:lnTo>
                    <a:pt x="74" y="143"/>
                  </a:lnTo>
                  <a:lnTo>
                    <a:pt x="66" y="149"/>
                  </a:lnTo>
                  <a:lnTo>
                    <a:pt x="60" y="158"/>
                  </a:lnTo>
                  <a:lnTo>
                    <a:pt x="53" y="173"/>
                  </a:lnTo>
                  <a:lnTo>
                    <a:pt x="53" y="118"/>
                  </a:lnTo>
                  <a:lnTo>
                    <a:pt x="56" y="118"/>
                  </a:lnTo>
                  <a:lnTo>
                    <a:pt x="61" y="116"/>
                  </a:lnTo>
                  <a:lnTo>
                    <a:pt x="69" y="115"/>
                  </a:lnTo>
                  <a:lnTo>
                    <a:pt x="78" y="110"/>
                  </a:lnTo>
                  <a:lnTo>
                    <a:pt x="87" y="103"/>
                  </a:lnTo>
                  <a:lnTo>
                    <a:pt x="92" y="92"/>
                  </a:lnTo>
                  <a:lnTo>
                    <a:pt x="95" y="77"/>
                  </a:lnTo>
                  <a:lnTo>
                    <a:pt x="92" y="77"/>
                  </a:lnTo>
                  <a:lnTo>
                    <a:pt x="88" y="77"/>
                  </a:lnTo>
                  <a:lnTo>
                    <a:pt x="81" y="79"/>
                  </a:lnTo>
                  <a:lnTo>
                    <a:pt x="73" y="81"/>
                  </a:lnTo>
                  <a:lnTo>
                    <a:pt x="65" y="88"/>
                  </a:lnTo>
                  <a:lnTo>
                    <a:pt x="58" y="99"/>
                  </a:lnTo>
                  <a:lnTo>
                    <a:pt x="53" y="115"/>
                  </a:lnTo>
                  <a:lnTo>
                    <a:pt x="53" y="48"/>
                  </a:lnTo>
                  <a:lnTo>
                    <a:pt x="56" y="48"/>
                  </a:lnTo>
                  <a:lnTo>
                    <a:pt x="61" y="48"/>
                  </a:lnTo>
                  <a:lnTo>
                    <a:pt x="68" y="45"/>
                  </a:lnTo>
                  <a:lnTo>
                    <a:pt x="77" y="42"/>
                  </a:lnTo>
                  <a:lnTo>
                    <a:pt x="85" y="37"/>
                  </a:lnTo>
                  <a:lnTo>
                    <a:pt x="93" y="27"/>
                  </a:lnTo>
                  <a:lnTo>
                    <a:pt x="97" y="17"/>
                  </a:lnTo>
                  <a:lnTo>
                    <a:pt x="100" y="0"/>
                  </a:lnTo>
                  <a:lnTo>
                    <a:pt x="97" y="0"/>
                  </a:lnTo>
                  <a:lnTo>
                    <a:pt x="92" y="0"/>
                  </a:lnTo>
                  <a:lnTo>
                    <a:pt x="84" y="3"/>
                  </a:lnTo>
                  <a:lnTo>
                    <a:pt x="74" y="7"/>
                  </a:lnTo>
                  <a:lnTo>
                    <a:pt x="65" y="14"/>
                  </a:lnTo>
                  <a:lnTo>
                    <a:pt x="57" y="27"/>
                  </a:lnTo>
                  <a:lnTo>
                    <a:pt x="50" y="45"/>
                  </a:lnTo>
                  <a:lnTo>
                    <a:pt x="50" y="42"/>
                  </a:lnTo>
                  <a:lnTo>
                    <a:pt x="47" y="35"/>
                  </a:lnTo>
                  <a:lnTo>
                    <a:pt x="43" y="27"/>
                  </a:lnTo>
                  <a:lnTo>
                    <a:pt x="38" y="18"/>
                  </a:lnTo>
                  <a:lnTo>
                    <a:pt x="29" y="10"/>
                  </a:lnTo>
                  <a:lnTo>
                    <a:pt x="16" y="3"/>
                  </a:lnTo>
                  <a:lnTo>
                    <a:pt x="0" y="0"/>
                  </a:lnTo>
                  <a:lnTo>
                    <a:pt x="2" y="3"/>
                  </a:lnTo>
                  <a:lnTo>
                    <a:pt x="3" y="10"/>
                  </a:lnTo>
                  <a:lnTo>
                    <a:pt x="6" y="19"/>
                  </a:lnTo>
                  <a:lnTo>
                    <a:pt x="11" y="29"/>
                  </a:lnTo>
                  <a:lnTo>
                    <a:pt x="19" y="38"/>
                  </a:lnTo>
                  <a:lnTo>
                    <a:pt x="31" y="45"/>
                  </a:lnTo>
                  <a:lnTo>
                    <a:pt x="47" y="48"/>
                  </a:lnTo>
                  <a:lnTo>
                    <a:pt x="47" y="135"/>
                  </a:lnTo>
                  <a:lnTo>
                    <a:pt x="47" y="132"/>
                  </a:lnTo>
                  <a:lnTo>
                    <a:pt x="46" y="126"/>
                  </a:lnTo>
                  <a:lnTo>
                    <a:pt x="42" y="118"/>
                  </a:lnTo>
                  <a:lnTo>
                    <a:pt x="35" y="110"/>
                  </a:lnTo>
                  <a:lnTo>
                    <a:pt x="26" y="103"/>
                  </a:lnTo>
                  <a:lnTo>
                    <a:pt x="12" y="100"/>
                  </a:lnTo>
                  <a:lnTo>
                    <a:pt x="12" y="103"/>
                  </a:lnTo>
                  <a:lnTo>
                    <a:pt x="14" y="108"/>
                  </a:lnTo>
                  <a:lnTo>
                    <a:pt x="16" y="116"/>
                  </a:lnTo>
                  <a:lnTo>
                    <a:pt x="20" y="124"/>
                  </a:lnTo>
                  <a:lnTo>
                    <a:pt x="26" y="132"/>
                  </a:lnTo>
                  <a:lnTo>
                    <a:pt x="35" y="139"/>
                  </a:lnTo>
                  <a:lnTo>
                    <a:pt x="47" y="141"/>
                  </a:lnTo>
                  <a:lnTo>
                    <a:pt x="47" y="228"/>
                  </a:lnTo>
                  <a:lnTo>
                    <a:pt x="53" y="228"/>
                  </a:lnTo>
                  <a:close/>
                </a:path>
              </a:pathLst>
            </a:custGeom>
            <a:solidFill>
              <a:srgbClr val="D7D7D7"/>
            </a:solidFill>
            <a:ln w="0">
              <a:solidFill>
                <a:srgbClr val="D7D7D7"/>
              </a:solidFill>
              <a:prstDash val="solid"/>
              <a:round/>
              <a:headEnd/>
              <a:tailEnd/>
            </a:ln>
          </p:spPr>
          <p:txBody>
            <a:bodyPr/>
            <a:lstStyle/>
            <a:p>
              <a:endParaRPr lang="en-US"/>
            </a:p>
          </p:txBody>
        </p:sp>
        <p:sp>
          <p:nvSpPr>
            <p:cNvPr id="1056" name="Freeform 21">
              <a:extLst>
                <a:ext uri="{FF2B5EF4-FFF2-40B4-BE49-F238E27FC236}">
                  <a16:creationId xmlns:a16="http://schemas.microsoft.com/office/drawing/2014/main" id="{05093F09-176F-C7C8-DBAC-3EA114F477D4}"/>
                </a:ext>
              </a:extLst>
            </p:cNvPr>
            <p:cNvSpPr>
              <a:spLocks/>
            </p:cNvSpPr>
            <p:nvPr/>
          </p:nvSpPr>
          <p:spPr bwMode="gray">
            <a:xfrm>
              <a:off x="2273" y="187"/>
              <a:ext cx="181" cy="402"/>
            </a:xfrm>
            <a:custGeom>
              <a:avLst/>
              <a:gdLst>
                <a:gd name="T0" fmla="*/ 107 w 175"/>
                <a:gd name="T1" fmla="*/ 309 h 402"/>
                <a:gd name="T2" fmla="*/ 117 w 175"/>
                <a:gd name="T3" fmla="*/ 309 h 402"/>
                <a:gd name="T4" fmla="*/ 135 w 175"/>
                <a:gd name="T5" fmla="*/ 304 h 402"/>
                <a:gd name="T6" fmla="*/ 160 w 175"/>
                <a:gd name="T7" fmla="*/ 292 h 402"/>
                <a:gd name="T8" fmla="*/ 177 w 175"/>
                <a:gd name="T9" fmla="*/ 266 h 402"/>
                <a:gd name="T10" fmla="*/ 177 w 175"/>
                <a:gd name="T11" fmla="*/ 247 h 402"/>
                <a:gd name="T12" fmla="*/ 160 w 175"/>
                <a:gd name="T13" fmla="*/ 250 h 402"/>
                <a:gd name="T14" fmla="*/ 138 w 175"/>
                <a:gd name="T15" fmla="*/ 259 h 402"/>
                <a:gd name="T16" fmla="*/ 115 w 175"/>
                <a:gd name="T17" fmla="*/ 285 h 402"/>
                <a:gd name="T18" fmla="*/ 107 w 175"/>
                <a:gd name="T19" fmla="*/ 207 h 402"/>
                <a:gd name="T20" fmla="*/ 118 w 175"/>
                <a:gd name="T21" fmla="*/ 205 h 402"/>
                <a:gd name="T22" fmla="*/ 140 w 175"/>
                <a:gd name="T23" fmla="*/ 200 h 402"/>
                <a:gd name="T24" fmla="*/ 170 w 175"/>
                <a:gd name="T25" fmla="*/ 185 h 402"/>
                <a:gd name="T26" fmla="*/ 189 w 175"/>
                <a:gd name="T27" fmla="*/ 155 h 402"/>
                <a:gd name="T28" fmla="*/ 189 w 175"/>
                <a:gd name="T29" fmla="*/ 134 h 402"/>
                <a:gd name="T30" fmla="*/ 173 w 175"/>
                <a:gd name="T31" fmla="*/ 135 h 402"/>
                <a:gd name="T32" fmla="*/ 149 w 175"/>
                <a:gd name="T33" fmla="*/ 142 h 402"/>
                <a:gd name="T34" fmla="*/ 123 w 175"/>
                <a:gd name="T35" fmla="*/ 162 h 402"/>
                <a:gd name="T36" fmla="*/ 107 w 175"/>
                <a:gd name="T37" fmla="*/ 201 h 402"/>
                <a:gd name="T38" fmla="*/ 109 w 175"/>
                <a:gd name="T39" fmla="*/ 83 h 402"/>
                <a:gd name="T40" fmla="*/ 127 w 175"/>
                <a:gd name="T41" fmla="*/ 81 h 402"/>
                <a:gd name="T42" fmla="*/ 156 w 175"/>
                <a:gd name="T43" fmla="*/ 73 h 402"/>
                <a:gd name="T44" fmla="*/ 183 w 175"/>
                <a:gd name="T45" fmla="*/ 54 h 402"/>
                <a:gd name="T46" fmla="*/ 201 w 175"/>
                <a:gd name="T47" fmla="*/ 23 h 402"/>
                <a:gd name="T48" fmla="*/ 201 w 175"/>
                <a:gd name="T49" fmla="*/ 0 h 402"/>
                <a:gd name="T50" fmla="*/ 183 w 175"/>
                <a:gd name="T51" fmla="*/ 2 h 402"/>
                <a:gd name="T52" fmla="*/ 155 w 175"/>
                <a:gd name="T53" fmla="*/ 10 h 402"/>
                <a:gd name="T54" fmla="*/ 123 w 175"/>
                <a:gd name="T55" fmla="*/ 33 h 402"/>
                <a:gd name="T56" fmla="*/ 100 w 175"/>
                <a:gd name="T57" fmla="*/ 77 h 402"/>
                <a:gd name="T58" fmla="*/ 98 w 175"/>
                <a:gd name="T59" fmla="*/ 68 h 402"/>
                <a:gd name="T60" fmla="*/ 88 w 175"/>
                <a:gd name="T61" fmla="*/ 46 h 402"/>
                <a:gd name="T62" fmla="*/ 64 w 175"/>
                <a:gd name="T63" fmla="*/ 21 h 402"/>
                <a:gd name="T64" fmla="*/ 26 w 175"/>
                <a:gd name="T65" fmla="*/ 3 h 402"/>
                <a:gd name="T66" fmla="*/ 1 w 175"/>
                <a:gd name="T67" fmla="*/ 3 h 402"/>
                <a:gd name="T68" fmla="*/ 4 w 175"/>
                <a:gd name="T69" fmla="*/ 18 h 402"/>
                <a:gd name="T70" fmla="*/ 12 w 175"/>
                <a:gd name="T71" fmla="*/ 42 h 402"/>
                <a:gd name="T72" fmla="*/ 35 w 175"/>
                <a:gd name="T73" fmla="*/ 65 h 402"/>
                <a:gd name="T74" fmla="*/ 71 w 175"/>
                <a:gd name="T75" fmla="*/ 81 h 402"/>
                <a:gd name="T76" fmla="*/ 95 w 175"/>
                <a:gd name="T77" fmla="*/ 238 h 402"/>
                <a:gd name="T78" fmla="*/ 93 w 175"/>
                <a:gd name="T79" fmla="*/ 228 h 402"/>
                <a:gd name="T80" fmla="*/ 85 w 175"/>
                <a:gd name="T81" fmla="*/ 207 h 402"/>
                <a:gd name="T82" fmla="*/ 64 w 175"/>
                <a:gd name="T83" fmla="*/ 185 h 402"/>
                <a:gd name="T84" fmla="*/ 24 w 175"/>
                <a:gd name="T85" fmla="*/ 176 h 402"/>
                <a:gd name="T86" fmla="*/ 26 w 175"/>
                <a:gd name="T87" fmla="*/ 185 h 402"/>
                <a:gd name="T88" fmla="*/ 32 w 175"/>
                <a:gd name="T89" fmla="*/ 205 h 402"/>
                <a:gd name="T90" fmla="*/ 46 w 175"/>
                <a:gd name="T91" fmla="*/ 230 h 402"/>
                <a:gd name="T92" fmla="*/ 77 w 175"/>
                <a:gd name="T93" fmla="*/ 246 h 402"/>
                <a:gd name="T94" fmla="*/ 95 w 175"/>
                <a:gd name="T95" fmla="*/ 402 h 40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5" h="402">
                  <a:moveTo>
                    <a:pt x="93" y="402"/>
                  </a:moveTo>
                  <a:lnTo>
                    <a:pt x="93" y="309"/>
                  </a:lnTo>
                  <a:lnTo>
                    <a:pt x="95" y="309"/>
                  </a:lnTo>
                  <a:lnTo>
                    <a:pt x="101" y="309"/>
                  </a:lnTo>
                  <a:lnTo>
                    <a:pt x="109" y="308"/>
                  </a:lnTo>
                  <a:lnTo>
                    <a:pt x="118" y="304"/>
                  </a:lnTo>
                  <a:lnTo>
                    <a:pt x="129" y="298"/>
                  </a:lnTo>
                  <a:lnTo>
                    <a:pt x="138" y="292"/>
                  </a:lnTo>
                  <a:lnTo>
                    <a:pt x="147" y="281"/>
                  </a:lnTo>
                  <a:lnTo>
                    <a:pt x="152" y="266"/>
                  </a:lnTo>
                  <a:lnTo>
                    <a:pt x="155" y="247"/>
                  </a:lnTo>
                  <a:lnTo>
                    <a:pt x="152" y="247"/>
                  </a:lnTo>
                  <a:lnTo>
                    <a:pt x="147" y="249"/>
                  </a:lnTo>
                  <a:lnTo>
                    <a:pt x="138" y="250"/>
                  </a:lnTo>
                  <a:lnTo>
                    <a:pt x="129" y="253"/>
                  </a:lnTo>
                  <a:lnTo>
                    <a:pt x="120" y="259"/>
                  </a:lnTo>
                  <a:lnTo>
                    <a:pt x="109" y="270"/>
                  </a:lnTo>
                  <a:lnTo>
                    <a:pt x="99" y="285"/>
                  </a:lnTo>
                  <a:lnTo>
                    <a:pt x="93" y="304"/>
                  </a:lnTo>
                  <a:lnTo>
                    <a:pt x="93" y="207"/>
                  </a:lnTo>
                  <a:lnTo>
                    <a:pt x="95" y="207"/>
                  </a:lnTo>
                  <a:lnTo>
                    <a:pt x="102" y="205"/>
                  </a:lnTo>
                  <a:lnTo>
                    <a:pt x="111" y="204"/>
                  </a:lnTo>
                  <a:lnTo>
                    <a:pt x="122" y="200"/>
                  </a:lnTo>
                  <a:lnTo>
                    <a:pt x="134" y="195"/>
                  </a:lnTo>
                  <a:lnTo>
                    <a:pt x="147" y="185"/>
                  </a:lnTo>
                  <a:lnTo>
                    <a:pt x="156" y="173"/>
                  </a:lnTo>
                  <a:lnTo>
                    <a:pt x="163" y="155"/>
                  </a:lnTo>
                  <a:lnTo>
                    <a:pt x="165" y="134"/>
                  </a:lnTo>
                  <a:lnTo>
                    <a:pt x="163" y="134"/>
                  </a:lnTo>
                  <a:lnTo>
                    <a:pt x="157" y="134"/>
                  </a:lnTo>
                  <a:lnTo>
                    <a:pt x="149" y="135"/>
                  </a:lnTo>
                  <a:lnTo>
                    <a:pt x="140" y="137"/>
                  </a:lnTo>
                  <a:lnTo>
                    <a:pt x="129" y="142"/>
                  </a:lnTo>
                  <a:lnTo>
                    <a:pt x="118" y="150"/>
                  </a:lnTo>
                  <a:lnTo>
                    <a:pt x="107" y="162"/>
                  </a:lnTo>
                  <a:lnTo>
                    <a:pt x="99" y="178"/>
                  </a:lnTo>
                  <a:lnTo>
                    <a:pt x="93" y="201"/>
                  </a:lnTo>
                  <a:lnTo>
                    <a:pt x="93" y="83"/>
                  </a:lnTo>
                  <a:lnTo>
                    <a:pt x="95" y="83"/>
                  </a:lnTo>
                  <a:lnTo>
                    <a:pt x="101" y="83"/>
                  </a:lnTo>
                  <a:lnTo>
                    <a:pt x="110" y="81"/>
                  </a:lnTo>
                  <a:lnTo>
                    <a:pt x="122" y="77"/>
                  </a:lnTo>
                  <a:lnTo>
                    <a:pt x="134" y="73"/>
                  </a:lnTo>
                  <a:lnTo>
                    <a:pt x="147" y="65"/>
                  </a:lnTo>
                  <a:lnTo>
                    <a:pt x="157" y="54"/>
                  </a:lnTo>
                  <a:lnTo>
                    <a:pt x="167" y="41"/>
                  </a:lnTo>
                  <a:lnTo>
                    <a:pt x="174" y="23"/>
                  </a:lnTo>
                  <a:lnTo>
                    <a:pt x="175" y="0"/>
                  </a:lnTo>
                  <a:lnTo>
                    <a:pt x="174" y="0"/>
                  </a:lnTo>
                  <a:lnTo>
                    <a:pt x="167" y="0"/>
                  </a:lnTo>
                  <a:lnTo>
                    <a:pt x="157" y="2"/>
                  </a:lnTo>
                  <a:lnTo>
                    <a:pt x="145" y="4"/>
                  </a:lnTo>
                  <a:lnTo>
                    <a:pt x="133" y="10"/>
                  </a:lnTo>
                  <a:lnTo>
                    <a:pt x="120" y="19"/>
                  </a:lnTo>
                  <a:lnTo>
                    <a:pt x="107" y="33"/>
                  </a:lnTo>
                  <a:lnTo>
                    <a:pt x="97" y="52"/>
                  </a:lnTo>
                  <a:lnTo>
                    <a:pt x="87" y="77"/>
                  </a:lnTo>
                  <a:lnTo>
                    <a:pt x="87" y="75"/>
                  </a:lnTo>
                  <a:lnTo>
                    <a:pt x="85" y="68"/>
                  </a:lnTo>
                  <a:lnTo>
                    <a:pt x="80" y="58"/>
                  </a:lnTo>
                  <a:lnTo>
                    <a:pt x="75" y="46"/>
                  </a:lnTo>
                  <a:lnTo>
                    <a:pt x="66" y="33"/>
                  </a:lnTo>
                  <a:lnTo>
                    <a:pt x="55" y="21"/>
                  </a:lnTo>
                  <a:lnTo>
                    <a:pt x="40" y="10"/>
                  </a:lnTo>
                  <a:lnTo>
                    <a:pt x="22" y="3"/>
                  </a:lnTo>
                  <a:lnTo>
                    <a:pt x="0" y="0"/>
                  </a:lnTo>
                  <a:lnTo>
                    <a:pt x="1" y="3"/>
                  </a:lnTo>
                  <a:lnTo>
                    <a:pt x="1" y="10"/>
                  </a:lnTo>
                  <a:lnTo>
                    <a:pt x="4" y="18"/>
                  </a:lnTo>
                  <a:lnTo>
                    <a:pt x="6" y="30"/>
                  </a:lnTo>
                  <a:lnTo>
                    <a:pt x="12" y="42"/>
                  </a:lnTo>
                  <a:lnTo>
                    <a:pt x="20" y="54"/>
                  </a:lnTo>
                  <a:lnTo>
                    <a:pt x="31" y="65"/>
                  </a:lnTo>
                  <a:lnTo>
                    <a:pt x="44" y="75"/>
                  </a:lnTo>
                  <a:lnTo>
                    <a:pt x="62" y="81"/>
                  </a:lnTo>
                  <a:lnTo>
                    <a:pt x="82" y="83"/>
                  </a:lnTo>
                  <a:lnTo>
                    <a:pt x="82" y="238"/>
                  </a:lnTo>
                  <a:lnTo>
                    <a:pt x="82" y="235"/>
                  </a:lnTo>
                  <a:lnTo>
                    <a:pt x="80" y="228"/>
                  </a:lnTo>
                  <a:lnTo>
                    <a:pt x="78" y="217"/>
                  </a:lnTo>
                  <a:lnTo>
                    <a:pt x="72" y="207"/>
                  </a:lnTo>
                  <a:lnTo>
                    <a:pt x="66" y="196"/>
                  </a:lnTo>
                  <a:lnTo>
                    <a:pt x="55" y="185"/>
                  </a:lnTo>
                  <a:lnTo>
                    <a:pt x="40" y="178"/>
                  </a:lnTo>
                  <a:lnTo>
                    <a:pt x="21" y="176"/>
                  </a:lnTo>
                  <a:lnTo>
                    <a:pt x="21" y="178"/>
                  </a:lnTo>
                  <a:lnTo>
                    <a:pt x="22" y="185"/>
                  </a:lnTo>
                  <a:lnTo>
                    <a:pt x="24" y="195"/>
                  </a:lnTo>
                  <a:lnTo>
                    <a:pt x="28" y="205"/>
                  </a:lnTo>
                  <a:lnTo>
                    <a:pt x="33" y="217"/>
                  </a:lnTo>
                  <a:lnTo>
                    <a:pt x="41" y="230"/>
                  </a:lnTo>
                  <a:lnTo>
                    <a:pt x="52" y="239"/>
                  </a:lnTo>
                  <a:lnTo>
                    <a:pt x="66" y="246"/>
                  </a:lnTo>
                  <a:lnTo>
                    <a:pt x="82" y="247"/>
                  </a:lnTo>
                  <a:lnTo>
                    <a:pt x="82" y="402"/>
                  </a:lnTo>
                  <a:lnTo>
                    <a:pt x="93" y="402"/>
                  </a:lnTo>
                  <a:close/>
                </a:path>
              </a:pathLst>
            </a:custGeom>
            <a:solidFill>
              <a:srgbClr val="D7D7D7"/>
            </a:solidFill>
            <a:ln w="0">
              <a:solidFill>
                <a:srgbClr val="D7D7D7"/>
              </a:solidFill>
              <a:prstDash val="solid"/>
              <a:round/>
              <a:headEnd/>
              <a:tailEnd/>
            </a:ln>
          </p:spPr>
          <p:txBody>
            <a:bodyPr/>
            <a:lstStyle/>
            <a:p>
              <a:endParaRPr lang="en-US"/>
            </a:p>
          </p:txBody>
        </p:sp>
        <p:sp>
          <p:nvSpPr>
            <p:cNvPr id="1057" name="Freeform 22">
              <a:extLst>
                <a:ext uri="{FF2B5EF4-FFF2-40B4-BE49-F238E27FC236}">
                  <a16:creationId xmlns:a16="http://schemas.microsoft.com/office/drawing/2014/main" id="{5161DAA0-854B-2430-F612-341BBD833BD9}"/>
                </a:ext>
              </a:extLst>
            </p:cNvPr>
            <p:cNvSpPr>
              <a:spLocks/>
            </p:cNvSpPr>
            <p:nvPr/>
          </p:nvSpPr>
          <p:spPr bwMode="gray">
            <a:xfrm>
              <a:off x="2161" y="215"/>
              <a:ext cx="98" cy="374"/>
            </a:xfrm>
            <a:custGeom>
              <a:avLst/>
              <a:gdLst>
                <a:gd name="T0" fmla="*/ 58 w 97"/>
                <a:gd name="T1" fmla="*/ 243 h 373"/>
                <a:gd name="T2" fmla="*/ 65 w 97"/>
                <a:gd name="T3" fmla="*/ 243 h 373"/>
                <a:gd name="T4" fmla="*/ 80 w 97"/>
                <a:gd name="T5" fmla="*/ 238 h 373"/>
                <a:gd name="T6" fmla="*/ 96 w 97"/>
                <a:gd name="T7" fmla="*/ 224 h 373"/>
                <a:gd name="T8" fmla="*/ 103 w 97"/>
                <a:gd name="T9" fmla="*/ 199 h 373"/>
                <a:gd name="T10" fmla="*/ 95 w 97"/>
                <a:gd name="T11" fmla="*/ 199 h 373"/>
                <a:gd name="T12" fmla="*/ 77 w 97"/>
                <a:gd name="T13" fmla="*/ 203 h 373"/>
                <a:gd name="T14" fmla="*/ 62 w 97"/>
                <a:gd name="T15" fmla="*/ 221 h 373"/>
                <a:gd name="T16" fmla="*/ 58 w 97"/>
                <a:gd name="T17" fmla="*/ 147 h 373"/>
                <a:gd name="T18" fmla="*/ 65 w 97"/>
                <a:gd name="T19" fmla="*/ 147 h 373"/>
                <a:gd name="T20" fmla="*/ 80 w 97"/>
                <a:gd name="T21" fmla="*/ 141 h 373"/>
                <a:gd name="T22" fmla="*/ 96 w 97"/>
                <a:gd name="T23" fmla="*/ 128 h 373"/>
                <a:gd name="T24" fmla="*/ 103 w 97"/>
                <a:gd name="T25" fmla="*/ 102 h 373"/>
                <a:gd name="T26" fmla="*/ 95 w 97"/>
                <a:gd name="T27" fmla="*/ 102 h 373"/>
                <a:gd name="T28" fmla="*/ 77 w 97"/>
                <a:gd name="T29" fmla="*/ 109 h 373"/>
                <a:gd name="T30" fmla="*/ 62 w 97"/>
                <a:gd name="T31" fmla="*/ 126 h 373"/>
                <a:gd name="T32" fmla="*/ 58 w 97"/>
                <a:gd name="T33" fmla="*/ 46 h 373"/>
                <a:gd name="T34" fmla="*/ 57 w 97"/>
                <a:gd name="T35" fmla="*/ 37 h 373"/>
                <a:gd name="T36" fmla="*/ 45 w 97"/>
                <a:gd name="T37" fmla="*/ 23 h 373"/>
                <a:gd name="T38" fmla="*/ 32 w 97"/>
                <a:gd name="T39" fmla="*/ 6 h 373"/>
                <a:gd name="T40" fmla="*/ 6 w 97"/>
                <a:gd name="T41" fmla="*/ 0 h 373"/>
                <a:gd name="T42" fmla="*/ 8 w 97"/>
                <a:gd name="T43" fmla="*/ 9 h 373"/>
                <a:gd name="T44" fmla="*/ 16 w 97"/>
                <a:gd name="T45" fmla="*/ 27 h 373"/>
                <a:gd name="T46" fmla="*/ 33 w 97"/>
                <a:gd name="T47" fmla="*/ 43 h 373"/>
                <a:gd name="T48" fmla="*/ 45 w 97"/>
                <a:gd name="T49" fmla="*/ 113 h 373"/>
                <a:gd name="T50" fmla="*/ 45 w 97"/>
                <a:gd name="T51" fmla="*/ 106 h 373"/>
                <a:gd name="T52" fmla="*/ 40 w 97"/>
                <a:gd name="T53" fmla="*/ 90 h 373"/>
                <a:gd name="T54" fmla="*/ 27 w 97"/>
                <a:gd name="T55" fmla="*/ 75 h 373"/>
                <a:gd name="T56" fmla="*/ 1 w 97"/>
                <a:gd name="T57" fmla="*/ 67 h 373"/>
                <a:gd name="T58" fmla="*/ 0 w 97"/>
                <a:gd name="T59" fmla="*/ 75 h 373"/>
                <a:gd name="T60" fmla="*/ 2 w 97"/>
                <a:gd name="T61" fmla="*/ 91 h 373"/>
                <a:gd name="T62" fmla="*/ 14 w 97"/>
                <a:gd name="T63" fmla="*/ 109 h 373"/>
                <a:gd name="T64" fmla="*/ 45 w 97"/>
                <a:gd name="T65" fmla="*/ 118 h 373"/>
                <a:gd name="T66" fmla="*/ 45 w 97"/>
                <a:gd name="T67" fmla="*/ 213 h 373"/>
                <a:gd name="T68" fmla="*/ 43 w 97"/>
                <a:gd name="T69" fmla="*/ 201 h 373"/>
                <a:gd name="T70" fmla="*/ 33 w 97"/>
                <a:gd name="T71" fmla="*/ 182 h 373"/>
                <a:gd name="T72" fmla="*/ 12 w 97"/>
                <a:gd name="T73" fmla="*/ 175 h 373"/>
                <a:gd name="T74" fmla="*/ 10 w 97"/>
                <a:gd name="T75" fmla="*/ 182 h 373"/>
                <a:gd name="T76" fmla="*/ 13 w 97"/>
                <a:gd name="T77" fmla="*/ 203 h 373"/>
                <a:gd name="T78" fmla="*/ 29 w 97"/>
                <a:gd name="T79" fmla="*/ 217 h 373"/>
                <a:gd name="T80" fmla="*/ 45 w 97"/>
                <a:gd name="T81" fmla="*/ 379 h 37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7" h="373">
                  <a:moveTo>
                    <a:pt x="52" y="373"/>
                  </a:moveTo>
                  <a:lnTo>
                    <a:pt x="52" y="237"/>
                  </a:lnTo>
                  <a:lnTo>
                    <a:pt x="54" y="237"/>
                  </a:lnTo>
                  <a:lnTo>
                    <a:pt x="59" y="237"/>
                  </a:lnTo>
                  <a:lnTo>
                    <a:pt x="66" y="236"/>
                  </a:lnTo>
                  <a:lnTo>
                    <a:pt x="74" y="232"/>
                  </a:lnTo>
                  <a:lnTo>
                    <a:pt x="82" y="226"/>
                  </a:lnTo>
                  <a:lnTo>
                    <a:pt x="90" y="218"/>
                  </a:lnTo>
                  <a:lnTo>
                    <a:pt x="95" y="207"/>
                  </a:lnTo>
                  <a:lnTo>
                    <a:pt x="97" y="193"/>
                  </a:lnTo>
                  <a:lnTo>
                    <a:pt x="94" y="193"/>
                  </a:lnTo>
                  <a:lnTo>
                    <a:pt x="89" y="193"/>
                  </a:lnTo>
                  <a:lnTo>
                    <a:pt x="81" y="194"/>
                  </a:lnTo>
                  <a:lnTo>
                    <a:pt x="71" y="197"/>
                  </a:lnTo>
                  <a:lnTo>
                    <a:pt x="63" y="205"/>
                  </a:lnTo>
                  <a:lnTo>
                    <a:pt x="56" y="215"/>
                  </a:lnTo>
                  <a:lnTo>
                    <a:pt x="52" y="232"/>
                  </a:lnTo>
                  <a:lnTo>
                    <a:pt x="52" y="147"/>
                  </a:lnTo>
                  <a:lnTo>
                    <a:pt x="54" y="147"/>
                  </a:lnTo>
                  <a:lnTo>
                    <a:pt x="59" y="147"/>
                  </a:lnTo>
                  <a:lnTo>
                    <a:pt x="66" y="144"/>
                  </a:lnTo>
                  <a:lnTo>
                    <a:pt x="74" y="141"/>
                  </a:lnTo>
                  <a:lnTo>
                    <a:pt x="82" y="136"/>
                  </a:lnTo>
                  <a:lnTo>
                    <a:pt x="90" y="128"/>
                  </a:lnTo>
                  <a:lnTo>
                    <a:pt x="95" y="117"/>
                  </a:lnTo>
                  <a:lnTo>
                    <a:pt x="97" y="102"/>
                  </a:lnTo>
                  <a:lnTo>
                    <a:pt x="94" y="102"/>
                  </a:lnTo>
                  <a:lnTo>
                    <a:pt x="89" y="102"/>
                  </a:lnTo>
                  <a:lnTo>
                    <a:pt x="81" y="105"/>
                  </a:lnTo>
                  <a:lnTo>
                    <a:pt x="71" y="109"/>
                  </a:lnTo>
                  <a:lnTo>
                    <a:pt x="63" y="116"/>
                  </a:lnTo>
                  <a:lnTo>
                    <a:pt x="56" y="126"/>
                  </a:lnTo>
                  <a:lnTo>
                    <a:pt x="52" y="141"/>
                  </a:lnTo>
                  <a:lnTo>
                    <a:pt x="52" y="46"/>
                  </a:lnTo>
                  <a:lnTo>
                    <a:pt x="51" y="43"/>
                  </a:lnTo>
                  <a:lnTo>
                    <a:pt x="51" y="37"/>
                  </a:lnTo>
                  <a:lnTo>
                    <a:pt x="49" y="31"/>
                  </a:lnTo>
                  <a:lnTo>
                    <a:pt x="45" y="23"/>
                  </a:lnTo>
                  <a:lnTo>
                    <a:pt x="40" y="15"/>
                  </a:lnTo>
                  <a:lnTo>
                    <a:pt x="32" y="6"/>
                  </a:lnTo>
                  <a:lnTo>
                    <a:pt x="21" y="2"/>
                  </a:lnTo>
                  <a:lnTo>
                    <a:pt x="6" y="0"/>
                  </a:lnTo>
                  <a:lnTo>
                    <a:pt x="6" y="2"/>
                  </a:lnTo>
                  <a:lnTo>
                    <a:pt x="8" y="9"/>
                  </a:lnTo>
                  <a:lnTo>
                    <a:pt x="12" y="17"/>
                  </a:lnTo>
                  <a:lnTo>
                    <a:pt x="16" y="27"/>
                  </a:lnTo>
                  <a:lnTo>
                    <a:pt x="23" y="36"/>
                  </a:lnTo>
                  <a:lnTo>
                    <a:pt x="33" y="43"/>
                  </a:lnTo>
                  <a:lnTo>
                    <a:pt x="45" y="46"/>
                  </a:lnTo>
                  <a:lnTo>
                    <a:pt x="45" y="113"/>
                  </a:lnTo>
                  <a:lnTo>
                    <a:pt x="45" y="112"/>
                  </a:lnTo>
                  <a:lnTo>
                    <a:pt x="45" y="106"/>
                  </a:lnTo>
                  <a:lnTo>
                    <a:pt x="44" y="98"/>
                  </a:lnTo>
                  <a:lnTo>
                    <a:pt x="40" y="90"/>
                  </a:lnTo>
                  <a:lnTo>
                    <a:pt x="35" y="82"/>
                  </a:lnTo>
                  <a:lnTo>
                    <a:pt x="27" y="75"/>
                  </a:lnTo>
                  <a:lnTo>
                    <a:pt x="16" y="70"/>
                  </a:lnTo>
                  <a:lnTo>
                    <a:pt x="1" y="67"/>
                  </a:lnTo>
                  <a:lnTo>
                    <a:pt x="0" y="70"/>
                  </a:lnTo>
                  <a:lnTo>
                    <a:pt x="0" y="75"/>
                  </a:lnTo>
                  <a:lnTo>
                    <a:pt x="0" y="82"/>
                  </a:lnTo>
                  <a:lnTo>
                    <a:pt x="2" y="91"/>
                  </a:lnTo>
                  <a:lnTo>
                    <a:pt x="6" y="100"/>
                  </a:lnTo>
                  <a:lnTo>
                    <a:pt x="14" y="109"/>
                  </a:lnTo>
                  <a:lnTo>
                    <a:pt x="28" y="114"/>
                  </a:lnTo>
                  <a:lnTo>
                    <a:pt x="45" y="118"/>
                  </a:lnTo>
                  <a:lnTo>
                    <a:pt x="45" y="209"/>
                  </a:lnTo>
                  <a:lnTo>
                    <a:pt x="45" y="207"/>
                  </a:lnTo>
                  <a:lnTo>
                    <a:pt x="45" y="202"/>
                  </a:lnTo>
                  <a:lnTo>
                    <a:pt x="43" y="195"/>
                  </a:lnTo>
                  <a:lnTo>
                    <a:pt x="40" y="188"/>
                  </a:lnTo>
                  <a:lnTo>
                    <a:pt x="33" y="182"/>
                  </a:lnTo>
                  <a:lnTo>
                    <a:pt x="24" y="178"/>
                  </a:lnTo>
                  <a:lnTo>
                    <a:pt x="12" y="175"/>
                  </a:lnTo>
                  <a:lnTo>
                    <a:pt x="12" y="178"/>
                  </a:lnTo>
                  <a:lnTo>
                    <a:pt x="10" y="182"/>
                  </a:lnTo>
                  <a:lnTo>
                    <a:pt x="10" y="188"/>
                  </a:lnTo>
                  <a:lnTo>
                    <a:pt x="13" y="197"/>
                  </a:lnTo>
                  <a:lnTo>
                    <a:pt x="20" y="205"/>
                  </a:lnTo>
                  <a:lnTo>
                    <a:pt x="29" y="211"/>
                  </a:lnTo>
                  <a:lnTo>
                    <a:pt x="45" y="215"/>
                  </a:lnTo>
                  <a:lnTo>
                    <a:pt x="45" y="373"/>
                  </a:lnTo>
                  <a:lnTo>
                    <a:pt x="52" y="373"/>
                  </a:lnTo>
                  <a:close/>
                </a:path>
              </a:pathLst>
            </a:custGeom>
            <a:solidFill>
              <a:srgbClr val="D7D7D7"/>
            </a:solidFill>
            <a:ln w="0">
              <a:solidFill>
                <a:srgbClr val="D7D7D7"/>
              </a:solidFill>
              <a:prstDash val="solid"/>
              <a:round/>
              <a:headEnd/>
              <a:tailEnd/>
            </a:ln>
          </p:spPr>
          <p:txBody>
            <a:bodyPr/>
            <a:lstStyle/>
            <a:p>
              <a:endParaRPr lang="en-US"/>
            </a:p>
          </p:txBody>
        </p:sp>
        <p:sp>
          <p:nvSpPr>
            <p:cNvPr id="1058" name="Freeform 23">
              <a:extLst>
                <a:ext uri="{FF2B5EF4-FFF2-40B4-BE49-F238E27FC236}">
                  <a16:creationId xmlns:a16="http://schemas.microsoft.com/office/drawing/2014/main" id="{3FDFEC71-545D-838A-6A67-724B1E8DE9DE}"/>
                </a:ext>
              </a:extLst>
            </p:cNvPr>
            <p:cNvSpPr>
              <a:spLocks/>
            </p:cNvSpPr>
            <p:nvPr/>
          </p:nvSpPr>
          <p:spPr bwMode="gray">
            <a:xfrm>
              <a:off x="2708" y="215"/>
              <a:ext cx="97" cy="374"/>
            </a:xfrm>
            <a:custGeom>
              <a:avLst/>
              <a:gdLst>
                <a:gd name="T0" fmla="*/ 51 w 97"/>
                <a:gd name="T1" fmla="*/ 243 h 373"/>
                <a:gd name="T2" fmla="*/ 60 w 97"/>
                <a:gd name="T3" fmla="*/ 243 h 373"/>
                <a:gd name="T4" fmla="*/ 74 w 97"/>
                <a:gd name="T5" fmla="*/ 238 h 373"/>
                <a:gd name="T6" fmla="*/ 91 w 97"/>
                <a:gd name="T7" fmla="*/ 224 h 373"/>
                <a:gd name="T8" fmla="*/ 97 w 97"/>
                <a:gd name="T9" fmla="*/ 199 h 373"/>
                <a:gd name="T10" fmla="*/ 89 w 97"/>
                <a:gd name="T11" fmla="*/ 199 h 373"/>
                <a:gd name="T12" fmla="*/ 72 w 97"/>
                <a:gd name="T13" fmla="*/ 203 h 373"/>
                <a:gd name="T14" fmla="*/ 55 w 97"/>
                <a:gd name="T15" fmla="*/ 221 h 373"/>
                <a:gd name="T16" fmla="*/ 51 w 97"/>
                <a:gd name="T17" fmla="*/ 147 h 373"/>
                <a:gd name="T18" fmla="*/ 60 w 97"/>
                <a:gd name="T19" fmla="*/ 147 h 373"/>
                <a:gd name="T20" fmla="*/ 74 w 97"/>
                <a:gd name="T21" fmla="*/ 141 h 373"/>
                <a:gd name="T22" fmla="*/ 91 w 97"/>
                <a:gd name="T23" fmla="*/ 128 h 373"/>
                <a:gd name="T24" fmla="*/ 97 w 97"/>
                <a:gd name="T25" fmla="*/ 102 h 373"/>
                <a:gd name="T26" fmla="*/ 89 w 97"/>
                <a:gd name="T27" fmla="*/ 102 h 373"/>
                <a:gd name="T28" fmla="*/ 72 w 97"/>
                <a:gd name="T29" fmla="*/ 109 h 373"/>
                <a:gd name="T30" fmla="*/ 55 w 97"/>
                <a:gd name="T31" fmla="*/ 126 h 373"/>
                <a:gd name="T32" fmla="*/ 51 w 97"/>
                <a:gd name="T33" fmla="*/ 46 h 373"/>
                <a:gd name="T34" fmla="*/ 51 w 97"/>
                <a:gd name="T35" fmla="*/ 37 h 373"/>
                <a:gd name="T36" fmla="*/ 46 w 97"/>
                <a:gd name="T37" fmla="*/ 23 h 373"/>
                <a:gd name="T38" fmla="*/ 33 w 97"/>
                <a:gd name="T39" fmla="*/ 6 h 373"/>
                <a:gd name="T40" fmla="*/ 7 w 97"/>
                <a:gd name="T41" fmla="*/ 0 h 373"/>
                <a:gd name="T42" fmla="*/ 8 w 97"/>
                <a:gd name="T43" fmla="*/ 9 h 373"/>
                <a:gd name="T44" fmla="*/ 16 w 97"/>
                <a:gd name="T45" fmla="*/ 27 h 373"/>
                <a:gd name="T46" fmla="*/ 34 w 97"/>
                <a:gd name="T47" fmla="*/ 43 h 373"/>
                <a:gd name="T48" fmla="*/ 46 w 97"/>
                <a:gd name="T49" fmla="*/ 113 h 373"/>
                <a:gd name="T50" fmla="*/ 46 w 97"/>
                <a:gd name="T51" fmla="*/ 106 h 373"/>
                <a:gd name="T52" fmla="*/ 41 w 97"/>
                <a:gd name="T53" fmla="*/ 90 h 373"/>
                <a:gd name="T54" fmla="*/ 27 w 97"/>
                <a:gd name="T55" fmla="*/ 75 h 373"/>
                <a:gd name="T56" fmla="*/ 0 w 97"/>
                <a:gd name="T57" fmla="*/ 67 h 373"/>
                <a:gd name="T58" fmla="*/ 0 w 97"/>
                <a:gd name="T59" fmla="*/ 75 h 373"/>
                <a:gd name="T60" fmla="*/ 3 w 97"/>
                <a:gd name="T61" fmla="*/ 91 h 373"/>
                <a:gd name="T62" fmla="*/ 15 w 97"/>
                <a:gd name="T63" fmla="*/ 109 h 373"/>
                <a:gd name="T64" fmla="*/ 46 w 97"/>
                <a:gd name="T65" fmla="*/ 118 h 373"/>
                <a:gd name="T66" fmla="*/ 46 w 97"/>
                <a:gd name="T67" fmla="*/ 213 h 373"/>
                <a:gd name="T68" fmla="*/ 43 w 97"/>
                <a:gd name="T69" fmla="*/ 201 h 373"/>
                <a:gd name="T70" fmla="*/ 34 w 97"/>
                <a:gd name="T71" fmla="*/ 182 h 373"/>
                <a:gd name="T72" fmla="*/ 12 w 97"/>
                <a:gd name="T73" fmla="*/ 175 h 373"/>
                <a:gd name="T74" fmla="*/ 11 w 97"/>
                <a:gd name="T75" fmla="*/ 182 h 373"/>
                <a:gd name="T76" fmla="*/ 14 w 97"/>
                <a:gd name="T77" fmla="*/ 203 h 373"/>
                <a:gd name="T78" fmla="*/ 30 w 97"/>
                <a:gd name="T79" fmla="*/ 217 h 373"/>
                <a:gd name="T80" fmla="*/ 46 w 97"/>
                <a:gd name="T81" fmla="*/ 379 h 37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7" h="373">
                  <a:moveTo>
                    <a:pt x="51" y="373"/>
                  </a:moveTo>
                  <a:lnTo>
                    <a:pt x="51" y="237"/>
                  </a:lnTo>
                  <a:lnTo>
                    <a:pt x="54" y="237"/>
                  </a:lnTo>
                  <a:lnTo>
                    <a:pt x="60" y="237"/>
                  </a:lnTo>
                  <a:lnTo>
                    <a:pt x="66" y="236"/>
                  </a:lnTo>
                  <a:lnTo>
                    <a:pt x="74" y="232"/>
                  </a:lnTo>
                  <a:lnTo>
                    <a:pt x="82" y="226"/>
                  </a:lnTo>
                  <a:lnTo>
                    <a:pt x="91" y="218"/>
                  </a:lnTo>
                  <a:lnTo>
                    <a:pt x="95" y="207"/>
                  </a:lnTo>
                  <a:lnTo>
                    <a:pt x="97" y="193"/>
                  </a:lnTo>
                  <a:lnTo>
                    <a:pt x="95" y="193"/>
                  </a:lnTo>
                  <a:lnTo>
                    <a:pt x="89" y="193"/>
                  </a:lnTo>
                  <a:lnTo>
                    <a:pt x="81" y="194"/>
                  </a:lnTo>
                  <a:lnTo>
                    <a:pt x="72" y="197"/>
                  </a:lnTo>
                  <a:lnTo>
                    <a:pt x="64" y="205"/>
                  </a:lnTo>
                  <a:lnTo>
                    <a:pt x="55" y="215"/>
                  </a:lnTo>
                  <a:lnTo>
                    <a:pt x="51" y="232"/>
                  </a:lnTo>
                  <a:lnTo>
                    <a:pt x="51" y="147"/>
                  </a:lnTo>
                  <a:lnTo>
                    <a:pt x="54" y="147"/>
                  </a:lnTo>
                  <a:lnTo>
                    <a:pt x="60" y="147"/>
                  </a:lnTo>
                  <a:lnTo>
                    <a:pt x="66" y="144"/>
                  </a:lnTo>
                  <a:lnTo>
                    <a:pt x="74" y="141"/>
                  </a:lnTo>
                  <a:lnTo>
                    <a:pt x="82" y="136"/>
                  </a:lnTo>
                  <a:lnTo>
                    <a:pt x="91" y="128"/>
                  </a:lnTo>
                  <a:lnTo>
                    <a:pt x="95" y="117"/>
                  </a:lnTo>
                  <a:lnTo>
                    <a:pt x="97" y="102"/>
                  </a:lnTo>
                  <a:lnTo>
                    <a:pt x="95" y="102"/>
                  </a:lnTo>
                  <a:lnTo>
                    <a:pt x="89" y="102"/>
                  </a:lnTo>
                  <a:lnTo>
                    <a:pt x="81" y="105"/>
                  </a:lnTo>
                  <a:lnTo>
                    <a:pt x="72" y="109"/>
                  </a:lnTo>
                  <a:lnTo>
                    <a:pt x="64" y="116"/>
                  </a:lnTo>
                  <a:lnTo>
                    <a:pt x="55" y="126"/>
                  </a:lnTo>
                  <a:lnTo>
                    <a:pt x="51" y="141"/>
                  </a:lnTo>
                  <a:lnTo>
                    <a:pt x="51" y="46"/>
                  </a:lnTo>
                  <a:lnTo>
                    <a:pt x="51" y="43"/>
                  </a:lnTo>
                  <a:lnTo>
                    <a:pt x="51" y="37"/>
                  </a:lnTo>
                  <a:lnTo>
                    <a:pt x="49" y="31"/>
                  </a:lnTo>
                  <a:lnTo>
                    <a:pt x="46" y="23"/>
                  </a:lnTo>
                  <a:lnTo>
                    <a:pt x="41" y="15"/>
                  </a:lnTo>
                  <a:lnTo>
                    <a:pt x="33" y="6"/>
                  </a:lnTo>
                  <a:lnTo>
                    <a:pt x="22" y="2"/>
                  </a:lnTo>
                  <a:lnTo>
                    <a:pt x="7" y="0"/>
                  </a:lnTo>
                  <a:lnTo>
                    <a:pt x="7" y="2"/>
                  </a:lnTo>
                  <a:lnTo>
                    <a:pt x="8" y="9"/>
                  </a:lnTo>
                  <a:lnTo>
                    <a:pt x="11" y="17"/>
                  </a:lnTo>
                  <a:lnTo>
                    <a:pt x="16" y="27"/>
                  </a:lnTo>
                  <a:lnTo>
                    <a:pt x="23" y="36"/>
                  </a:lnTo>
                  <a:lnTo>
                    <a:pt x="34" y="43"/>
                  </a:lnTo>
                  <a:lnTo>
                    <a:pt x="46" y="46"/>
                  </a:lnTo>
                  <a:lnTo>
                    <a:pt x="46" y="113"/>
                  </a:lnTo>
                  <a:lnTo>
                    <a:pt x="46" y="112"/>
                  </a:lnTo>
                  <a:lnTo>
                    <a:pt x="46" y="106"/>
                  </a:lnTo>
                  <a:lnTo>
                    <a:pt x="43" y="98"/>
                  </a:lnTo>
                  <a:lnTo>
                    <a:pt x="41" y="90"/>
                  </a:lnTo>
                  <a:lnTo>
                    <a:pt x="35" y="82"/>
                  </a:lnTo>
                  <a:lnTo>
                    <a:pt x="27" y="75"/>
                  </a:lnTo>
                  <a:lnTo>
                    <a:pt x="16" y="70"/>
                  </a:lnTo>
                  <a:lnTo>
                    <a:pt x="0" y="67"/>
                  </a:lnTo>
                  <a:lnTo>
                    <a:pt x="0" y="70"/>
                  </a:lnTo>
                  <a:lnTo>
                    <a:pt x="0" y="75"/>
                  </a:lnTo>
                  <a:lnTo>
                    <a:pt x="0" y="82"/>
                  </a:lnTo>
                  <a:lnTo>
                    <a:pt x="3" y="91"/>
                  </a:lnTo>
                  <a:lnTo>
                    <a:pt x="7" y="100"/>
                  </a:lnTo>
                  <a:lnTo>
                    <a:pt x="15" y="109"/>
                  </a:lnTo>
                  <a:lnTo>
                    <a:pt x="28" y="114"/>
                  </a:lnTo>
                  <a:lnTo>
                    <a:pt x="46" y="118"/>
                  </a:lnTo>
                  <a:lnTo>
                    <a:pt x="46" y="209"/>
                  </a:lnTo>
                  <a:lnTo>
                    <a:pt x="46" y="207"/>
                  </a:lnTo>
                  <a:lnTo>
                    <a:pt x="45" y="202"/>
                  </a:lnTo>
                  <a:lnTo>
                    <a:pt x="43" y="195"/>
                  </a:lnTo>
                  <a:lnTo>
                    <a:pt x="39" y="188"/>
                  </a:lnTo>
                  <a:lnTo>
                    <a:pt x="34" y="182"/>
                  </a:lnTo>
                  <a:lnTo>
                    <a:pt x="24" y="178"/>
                  </a:lnTo>
                  <a:lnTo>
                    <a:pt x="12" y="175"/>
                  </a:lnTo>
                  <a:lnTo>
                    <a:pt x="12" y="178"/>
                  </a:lnTo>
                  <a:lnTo>
                    <a:pt x="11" y="182"/>
                  </a:lnTo>
                  <a:lnTo>
                    <a:pt x="11" y="188"/>
                  </a:lnTo>
                  <a:lnTo>
                    <a:pt x="14" y="197"/>
                  </a:lnTo>
                  <a:lnTo>
                    <a:pt x="19" y="205"/>
                  </a:lnTo>
                  <a:lnTo>
                    <a:pt x="30" y="211"/>
                  </a:lnTo>
                  <a:lnTo>
                    <a:pt x="46" y="215"/>
                  </a:lnTo>
                  <a:lnTo>
                    <a:pt x="46" y="373"/>
                  </a:lnTo>
                  <a:lnTo>
                    <a:pt x="51" y="373"/>
                  </a:lnTo>
                  <a:close/>
                </a:path>
              </a:pathLst>
            </a:custGeom>
            <a:solidFill>
              <a:srgbClr val="D7D7D7"/>
            </a:solidFill>
            <a:ln w="0">
              <a:solidFill>
                <a:srgbClr val="D7D7D7"/>
              </a:solidFill>
              <a:prstDash val="solid"/>
              <a:round/>
              <a:headEnd/>
              <a:tailEnd/>
            </a:ln>
          </p:spPr>
          <p:txBody>
            <a:bodyPr/>
            <a:lstStyle/>
            <a:p>
              <a:endParaRPr lang="en-US"/>
            </a:p>
          </p:txBody>
        </p:sp>
      </p:grpSp>
      <p:sp>
        <p:nvSpPr>
          <p:cNvPr id="1027" name="Freeform 25">
            <a:extLst>
              <a:ext uri="{FF2B5EF4-FFF2-40B4-BE49-F238E27FC236}">
                <a16:creationId xmlns:a16="http://schemas.microsoft.com/office/drawing/2014/main" id="{ED66ED30-C3BB-A494-E653-F773631B90A7}"/>
              </a:ext>
            </a:extLst>
          </p:cNvPr>
          <p:cNvSpPr>
            <a:spLocks/>
          </p:cNvSpPr>
          <p:nvPr/>
        </p:nvSpPr>
        <p:spPr bwMode="gray">
          <a:xfrm>
            <a:off x="95250" y="6446838"/>
            <a:ext cx="8970963" cy="314325"/>
          </a:xfrm>
          <a:custGeom>
            <a:avLst/>
            <a:gdLst>
              <a:gd name="T0" fmla="*/ 2147483646 w 5651"/>
              <a:gd name="T1" fmla="*/ 2147483646 h 198"/>
              <a:gd name="T2" fmla="*/ 2147483646 w 5651"/>
              <a:gd name="T3" fmla="*/ 2147483646 h 198"/>
              <a:gd name="T4" fmla="*/ 2147483646 w 5651"/>
              <a:gd name="T5" fmla="*/ 2147483646 h 198"/>
              <a:gd name="T6" fmla="*/ 2147483646 w 5651"/>
              <a:gd name="T7" fmla="*/ 2147483646 h 198"/>
              <a:gd name="T8" fmla="*/ 2147483646 w 5651"/>
              <a:gd name="T9" fmla="*/ 2147483646 h 198"/>
              <a:gd name="T10" fmla="*/ 0 w 5651"/>
              <a:gd name="T11" fmla="*/ 0 h 198"/>
              <a:gd name="T12" fmla="*/ 2147483646 w 5651"/>
              <a:gd name="T13" fmla="*/ 2147483646 h 19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51" h="198">
                <a:moveTo>
                  <a:pt x="4" y="198"/>
                </a:moveTo>
                <a:lnTo>
                  <a:pt x="5651" y="198"/>
                </a:lnTo>
                <a:lnTo>
                  <a:pt x="5646" y="94"/>
                </a:lnTo>
                <a:lnTo>
                  <a:pt x="1491" y="94"/>
                </a:lnTo>
                <a:lnTo>
                  <a:pt x="1343" y="2"/>
                </a:lnTo>
                <a:lnTo>
                  <a:pt x="0" y="0"/>
                </a:lnTo>
                <a:lnTo>
                  <a:pt x="4" y="19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8" name="Freeform 26">
            <a:extLst>
              <a:ext uri="{FF2B5EF4-FFF2-40B4-BE49-F238E27FC236}">
                <a16:creationId xmlns:a16="http://schemas.microsoft.com/office/drawing/2014/main" id="{C2A1D9AD-2AAD-8061-EFC2-36FFCA36FB3C}"/>
              </a:ext>
            </a:extLst>
          </p:cNvPr>
          <p:cNvSpPr>
            <a:spLocks/>
          </p:cNvSpPr>
          <p:nvPr/>
        </p:nvSpPr>
        <p:spPr bwMode="gray">
          <a:xfrm>
            <a:off x="95250" y="6491288"/>
            <a:ext cx="8975725" cy="279400"/>
          </a:xfrm>
          <a:custGeom>
            <a:avLst/>
            <a:gdLst>
              <a:gd name="T0" fmla="*/ 0 w 5650"/>
              <a:gd name="T1" fmla="*/ 2147483646 h 176"/>
              <a:gd name="T2" fmla="*/ 2147483646 w 5650"/>
              <a:gd name="T3" fmla="*/ 2147483646 h 176"/>
              <a:gd name="T4" fmla="*/ 2147483646 w 5650"/>
              <a:gd name="T5" fmla="*/ 2147483646 h 176"/>
              <a:gd name="T6" fmla="*/ 2147483646 w 5650"/>
              <a:gd name="T7" fmla="*/ 2147483646 h 176"/>
              <a:gd name="T8" fmla="*/ 2147483646 w 5650"/>
              <a:gd name="T9" fmla="*/ 2147483646 h 176"/>
              <a:gd name="T10" fmla="*/ 0 w 5650"/>
              <a:gd name="T11" fmla="*/ 0 h 176"/>
              <a:gd name="T12" fmla="*/ 0 w 5650"/>
              <a:gd name="T13" fmla="*/ 2147483646 h 1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650" h="176">
                <a:moveTo>
                  <a:pt x="0" y="176"/>
                </a:moveTo>
                <a:lnTo>
                  <a:pt x="5650" y="169"/>
                </a:lnTo>
                <a:lnTo>
                  <a:pt x="5646" y="95"/>
                </a:lnTo>
                <a:lnTo>
                  <a:pt x="1478" y="95"/>
                </a:lnTo>
                <a:lnTo>
                  <a:pt x="1317" y="3"/>
                </a:lnTo>
                <a:lnTo>
                  <a:pt x="0" y="0"/>
                </a:lnTo>
                <a:lnTo>
                  <a:pt x="0" y="1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9" name="Freeform 27" descr="Dark upward diagonal">
            <a:extLst>
              <a:ext uri="{FF2B5EF4-FFF2-40B4-BE49-F238E27FC236}">
                <a16:creationId xmlns:a16="http://schemas.microsoft.com/office/drawing/2014/main" id="{B51E7CB9-8804-2324-7E0C-9E19C174AB8F}"/>
              </a:ext>
            </a:extLst>
          </p:cNvPr>
          <p:cNvSpPr>
            <a:spLocks/>
          </p:cNvSpPr>
          <p:nvPr/>
        </p:nvSpPr>
        <p:spPr bwMode="gray">
          <a:xfrm>
            <a:off x="92075" y="98425"/>
            <a:ext cx="8956675" cy="179388"/>
          </a:xfrm>
          <a:custGeom>
            <a:avLst/>
            <a:gdLst>
              <a:gd name="T0" fmla="*/ 0 w 5639"/>
              <a:gd name="T1" fmla="*/ 0 h 113"/>
              <a:gd name="T2" fmla="*/ 2147483646 w 5639"/>
              <a:gd name="T3" fmla="*/ 0 h 113"/>
              <a:gd name="T4" fmla="*/ 2147483646 w 5639"/>
              <a:gd name="T5" fmla="*/ 2147483646 h 113"/>
              <a:gd name="T6" fmla="*/ 2147483646 w 5639"/>
              <a:gd name="T7" fmla="*/ 2147483646 h 113"/>
              <a:gd name="T8" fmla="*/ 0 w 5639"/>
              <a:gd name="T9" fmla="*/ 2147483646 h 113"/>
              <a:gd name="T10" fmla="*/ 0 w 5639"/>
              <a:gd name="T11" fmla="*/ 0 h 11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639" h="113">
                <a:moveTo>
                  <a:pt x="0" y="0"/>
                </a:moveTo>
                <a:lnTo>
                  <a:pt x="5582" y="0"/>
                </a:lnTo>
                <a:cubicBezTo>
                  <a:pt x="5630" y="3"/>
                  <a:pt x="5639" y="45"/>
                  <a:pt x="5639" y="45"/>
                </a:cubicBezTo>
                <a:lnTo>
                  <a:pt x="5636" y="113"/>
                </a:lnTo>
                <a:lnTo>
                  <a:pt x="0" y="113"/>
                </a:lnTo>
                <a:lnTo>
                  <a:pt x="0" y="0"/>
                </a:lnTo>
                <a:close/>
              </a:path>
            </a:pathLst>
          </a:custGeom>
          <a:blipFill dpi="0" rotWithShape="0">
            <a:blip r:embed="rId17"/>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0" name="Freeform 28">
            <a:extLst>
              <a:ext uri="{FF2B5EF4-FFF2-40B4-BE49-F238E27FC236}">
                <a16:creationId xmlns:a16="http://schemas.microsoft.com/office/drawing/2014/main" id="{243E2991-B3C7-545A-89FF-26D8AF7BBD4F}"/>
              </a:ext>
            </a:extLst>
          </p:cNvPr>
          <p:cNvSpPr>
            <a:spLocks/>
          </p:cNvSpPr>
          <p:nvPr/>
        </p:nvSpPr>
        <p:spPr bwMode="gray">
          <a:xfrm>
            <a:off x="92075" y="307975"/>
            <a:ext cx="8955088" cy="938213"/>
          </a:xfrm>
          <a:custGeom>
            <a:avLst/>
            <a:gdLst>
              <a:gd name="T0" fmla="*/ 2147483646 w 5446"/>
              <a:gd name="T1" fmla="*/ 0 h 531"/>
              <a:gd name="T2" fmla="*/ 0 w 5446"/>
              <a:gd name="T3" fmla="*/ 0 h 531"/>
              <a:gd name="T4" fmla="*/ 2147483646 w 5446"/>
              <a:gd name="T5" fmla="*/ 2147483646 h 531"/>
              <a:gd name="T6" fmla="*/ 2147483646 w 5446"/>
              <a:gd name="T7" fmla="*/ 2147483646 h 531"/>
              <a:gd name="T8" fmla="*/ 2147483646 w 5446"/>
              <a:gd name="T9" fmla="*/ 2147483646 h 531"/>
              <a:gd name="T10" fmla="*/ 2147483646 w 5446"/>
              <a:gd name="T11" fmla="*/ 2147483646 h 531"/>
              <a:gd name="T12" fmla="*/ 2147483646 w 5446"/>
              <a:gd name="T13" fmla="*/ 0 h 5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46" h="531">
                <a:moveTo>
                  <a:pt x="5446" y="0"/>
                </a:moveTo>
                <a:lnTo>
                  <a:pt x="0" y="0"/>
                </a:lnTo>
                <a:lnTo>
                  <a:pt x="2" y="470"/>
                </a:lnTo>
                <a:lnTo>
                  <a:pt x="4078" y="474"/>
                </a:lnTo>
                <a:lnTo>
                  <a:pt x="4178" y="527"/>
                </a:lnTo>
                <a:lnTo>
                  <a:pt x="5446" y="531"/>
                </a:lnTo>
                <a:lnTo>
                  <a:pt x="5446"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29">
            <a:extLst>
              <a:ext uri="{FF2B5EF4-FFF2-40B4-BE49-F238E27FC236}">
                <a16:creationId xmlns:a16="http://schemas.microsoft.com/office/drawing/2014/main" id="{4DCDA20A-4ADD-D045-B022-4A55688D2CA8}"/>
              </a:ext>
            </a:extLst>
          </p:cNvPr>
          <p:cNvSpPr>
            <a:spLocks/>
          </p:cNvSpPr>
          <p:nvPr/>
        </p:nvSpPr>
        <p:spPr bwMode="gray">
          <a:xfrm>
            <a:off x="92075" y="306388"/>
            <a:ext cx="8955088" cy="836612"/>
          </a:xfrm>
          <a:custGeom>
            <a:avLst/>
            <a:gdLst>
              <a:gd name="T0" fmla="*/ 5446 w 5446"/>
              <a:gd name="T1" fmla="*/ 0 h 531"/>
              <a:gd name="T2" fmla="*/ 0 w 5446"/>
              <a:gd name="T3" fmla="*/ 0 h 531"/>
              <a:gd name="T4" fmla="*/ 2 w 5446"/>
              <a:gd name="T5" fmla="*/ 470 h 531"/>
              <a:gd name="T6" fmla="*/ 4078 w 5446"/>
              <a:gd name="T7" fmla="*/ 474 h 531"/>
              <a:gd name="T8" fmla="*/ 4178 w 5446"/>
              <a:gd name="T9" fmla="*/ 527 h 531"/>
              <a:gd name="T10" fmla="*/ 5446 w 5446"/>
              <a:gd name="T11" fmla="*/ 531 h 531"/>
              <a:gd name="T12" fmla="*/ 5446 w 5446"/>
              <a:gd name="T13" fmla="*/ 0 h 531"/>
            </a:gdLst>
            <a:ahLst/>
            <a:cxnLst>
              <a:cxn ang="0">
                <a:pos x="T0" y="T1"/>
              </a:cxn>
              <a:cxn ang="0">
                <a:pos x="T2" y="T3"/>
              </a:cxn>
              <a:cxn ang="0">
                <a:pos x="T4" y="T5"/>
              </a:cxn>
              <a:cxn ang="0">
                <a:pos x="T6" y="T7"/>
              </a:cxn>
              <a:cxn ang="0">
                <a:pos x="T8" y="T9"/>
              </a:cxn>
              <a:cxn ang="0">
                <a:pos x="T10" y="T11"/>
              </a:cxn>
              <a:cxn ang="0">
                <a:pos x="T12" y="T13"/>
              </a:cxn>
            </a:cxnLst>
            <a:rect l="0" t="0" r="r" b="b"/>
            <a:pathLst>
              <a:path w="5446" h="531">
                <a:moveTo>
                  <a:pt x="5446" y="0"/>
                </a:moveTo>
                <a:lnTo>
                  <a:pt x="0" y="0"/>
                </a:lnTo>
                <a:lnTo>
                  <a:pt x="2" y="470"/>
                </a:lnTo>
                <a:lnTo>
                  <a:pt x="4078" y="474"/>
                </a:lnTo>
                <a:lnTo>
                  <a:pt x="4178" y="527"/>
                </a:lnTo>
                <a:lnTo>
                  <a:pt x="5446" y="531"/>
                </a:lnTo>
                <a:lnTo>
                  <a:pt x="5446" y="0"/>
                </a:lnTo>
                <a:close/>
              </a:path>
            </a:pathLst>
          </a:custGeom>
          <a:gradFill rotWithShape="0">
            <a:gsLst>
              <a:gs pos="0">
                <a:schemeClr val="bg1"/>
              </a:gs>
              <a:gs pos="100000">
                <a:schemeClr val="bg1">
                  <a:gamma/>
                  <a:tint val="66667"/>
                  <a:invGamma/>
                </a:schemeClr>
              </a:gs>
            </a:gsLst>
            <a:lin ang="0" scaled="1"/>
          </a:gradFill>
          <a:ln>
            <a:noFill/>
          </a:ln>
          <a:effectLst/>
        </p:spPr>
        <p:txBody>
          <a:bodyPr/>
          <a:lstStyle/>
          <a:p>
            <a:pPr eaLnBrk="1" hangingPunct="1">
              <a:defRPr/>
            </a:pPr>
            <a:endParaRPr lang="vi-VN">
              <a:latin typeface="Arial" charset="0"/>
              <a:cs typeface="+mn-cs"/>
            </a:endParaRPr>
          </a:p>
        </p:txBody>
      </p:sp>
      <p:sp>
        <p:nvSpPr>
          <p:cNvPr id="1032" name="Rectangle 32">
            <a:extLst>
              <a:ext uri="{FF2B5EF4-FFF2-40B4-BE49-F238E27FC236}">
                <a16:creationId xmlns:a16="http://schemas.microsoft.com/office/drawing/2014/main" id="{52951361-BA8A-0355-00DC-87EEB2B884FD}"/>
              </a:ext>
            </a:extLst>
          </p:cNvPr>
          <p:cNvSpPr>
            <a:spLocks noChangeArrowheads="1"/>
          </p:cNvSpPr>
          <p:nvPr/>
        </p:nvSpPr>
        <p:spPr bwMode="gray">
          <a:xfrm flipV="1">
            <a:off x="95250" y="6723063"/>
            <a:ext cx="8977313" cy="55562"/>
          </a:xfrm>
          <a:prstGeom prst="rect">
            <a:avLst/>
          </a:prstGeom>
          <a:solidFill>
            <a:schemeClr val="accent1"/>
          </a:solidFill>
          <a:ln>
            <a:noFill/>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vi-VN"/>
          </a:p>
        </p:txBody>
      </p:sp>
      <p:sp>
        <p:nvSpPr>
          <p:cNvPr id="1033" name="Freeform 35">
            <a:extLst>
              <a:ext uri="{FF2B5EF4-FFF2-40B4-BE49-F238E27FC236}">
                <a16:creationId xmlns:a16="http://schemas.microsoft.com/office/drawing/2014/main" id="{1F9B538D-8087-6C73-32B2-302B43C19409}"/>
              </a:ext>
            </a:extLst>
          </p:cNvPr>
          <p:cNvSpPr>
            <a:spLocks/>
          </p:cNvSpPr>
          <p:nvPr/>
        </p:nvSpPr>
        <p:spPr bwMode="gray">
          <a:xfrm>
            <a:off x="6896100" y="1047750"/>
            <a:ext cx="2155825" cy="52388"/>
          </a:xfrm>
          <a:custGeom>
            <a:avLst/>
            <a:gdLst>
              <a:gd name="T0" fmla="*/ 0 w 1358"/>
              <a:gd name="T1" fmla="*/ 2147483646 h 33"/>
              <a:gd name="T2" fmla="*/ 2147483646 w 1358"/>
              <a:gd name="T3" fmla="*/ 0 h 33"/>
              <a:gd name="T4" fmla="*/ 2147483646 w 1358"/>
              <a:gd name="T5" fmla="*/ 2147483646 h 33"/>
              <a:gd name="T6" fmla="*/ 2147483646 w 1358"/>
              <a:gd name="T7" fmla="*/ 2147483646 h 33"/>
              <a:gd name="T8" fmla="*/ 0 w 1358"/>
              <a:gd name="T9" fmla="*/ 2147483646 h 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8" h="33">
                <a:moveTo>
                  <a:pt x="0" y="2"/>
                </a:moveTo>
                <a:lnTo>
                  <a:pt x="1358" y="0"/>
                </a:lnTo>
                <a:lnTo>
                  <a:pt x="1356" y="32"/>
                </a:lnTo>
                <a:lnTo>
                  <a:pt x="60" y="33"/>
                </a:lnTo>
                <a:lnTo>
                  <a:pt x="0" y="2"/>
                </a:lnTo>
                <a:close/>
              </a:path>
            </a:pathLst>
          </a:custGeom>
          <a:solidFill>
            <a:srgbClr val="FFFFFF">
              <a:alpha val="30196"/>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6" name="Rectangle 2">
            <a:extLst>
              <a:ext uri="{FF2B5EF4-FFF2-40B4-BE49-F238E27FC236}">
                <a16:creationId xmlns:a16="http://schemas.microsoft.com/office/drawing/2014/main" id="{D4C40CFC-E46F-052D-DA5A-050CB385FD61}"/>
              </a:ext>
            </a:extLst>
          </p:cNvPr>
          <p:cNvSpPr>
            <a:spLocks noGrp="1" noChangeArrowheads="1"/>
          </p:cNvSpPr>
          <p:nvPr>
            <p:ph type="title"/>
          </p:nvPr>
        </p:nvSpPr>
        <p:spPr bwMode="gray">
          <a:xfrm>
            <a:off x="457200" y="238125"/>
            <a:ext cx="6477000"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5" name="Rectangle 3">
            <a:extLst>
              <a:ext uri="{FF2B5EF4-FFF2-40B4-BE49-F238E27FC236}">
                <a16:creationId xmlns:a16="http://schemas.microsoft.com/office/drawing/2014/main" id="{19D1DBCB-4EA0-5894-28A0-0C02657E52A8}"/>
              </a:ext>
            </a:extLst>
          </p:cNvPr>
          <p:cNvSpPr>
            <a:spLocks noGrp="1" noChangeArrowheads="1"/>
          </p:cNvSpPr>
          <p:nvPr>
            <p:ph type="body" idx="1"/>
          </p:nvPr>
        </p:nvSpPr>
        <p:spPr bwMode="gray">
          <a:xfrm>
            <a:off x="457200" y="1438275"/>
            <a:ext cx="8229600"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Rectangle 4">
            <a:extLst>
              <a:ext uri="{FF2B5EF4-FFF2-40B4-BE49-F238E27FC236}">
                <a16:creationId xmlns:a16="http://schemas.microsoft.com/office/drawing/2014/main" id="{DA344BB4-A84E-2AA4-0535-8D33C1AE24B2}"/>
              </a:ext>
            </a:extLst>
          </p:cNvPr>
          <p:cNvSpPr>
            <a:spLocks noGrp="1" noChangeArrowheads="1"/>
          </p:cNvSpPr>
          <p:nvPr>
            <p:ph type="dt" sz="half" idx="2"/>
          </p:nvPr>
        </p:nvSpPr>
        <p:spPr bwMode="gray">
          <a:xfrm>
            <a:off x="3048000" y="6311900"/>
            <a:ext cx="1712913" cy="290513"/>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panose="020B0604020202020204" pitchFamily="34" charset="0"/>
                <a:cs typeface="Arial" panose="020B0604020202020204" pitchFamily="34" charset="0"/>
              </a:defRPr>
            </a:lvl1pPr>
          </a:lstStyle>
          <a:p>
            <a:pPr>
              <a:defRPr/>
            </a:pPr>
            <a:endParaRPr lang="vi-VN" altLang="vi-VN"/>
          </a:p>
        </p:txBody>
      </p:sp>
      <p:sp>
        <p:nvSpPr>
          <p:cNvPr id="7" name="Rectangle 5">
            <a:extLst>
              <a:ext uri="{FF2B5EF4-FFF2-40B4-BE49-F238E27FC236}">
                <a16:creationId xmlns:a16="http://schemas.microsoft.com/office/drawing/2014/main" id="{E78DD6F3-DA7A-946D-6D80-15D2BB65A9A5}"/>
              </a:ext>
            </a:extLst>
          </p:cNvPr>
          <p:cNvSpPr>
            <a:spLocks noGrp="1" noChangeArrowheads="1"/>
          </p:cNvSpPr>
          <p:nvPr>
            <p:ph type="ftr" sz="quarter" idx="3"/>
          </p:nvPr>
        </p:nvSpPr>
        <p:spPr bwMode="gray">
          <a:xfrm>
            <a:off x="4830763" y="6323013"/>
            <a:ext cx="2311400" cy="290512"/>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panose="020B0604020202020204" pitchFamily="34" charset="0"/>
                <a:cs typeface="Arial" panose="020B0604020202020204" pitchFamily="34" charset="0"/>
              </a:defRPr>
            </a:lvl1pPr>
          </a:lstStyle>
          <a:p>
            <a:pPr>
              <a:defRPr/>
            </a:pPr>
            <a:endParaRPr lang="vi-VN" altLang="vi-VN"/>
          </a:p>
        </p:txBody>
      </p:sp>
      <p:sp>
        <p:nvSpPr>
          <p:cNvPr id="8" name="Rectangle 6">
            <a:extLst>
              <a:ext uri="{FF2B5EF4-FFF2-40B4-BE49-F238E27FC236}">
                <a16:creationId xmlns:a16="http://schemas.microsoft.com/office/drawing/2014/main" id="{D5BE4BD5-1133-2D3E-343E-E3236CADD687}"/>
              </a:ext>
            </a:extLst>
          </p:cNvPr>
          <p:cNvSpPr>
            <a:spLocks noGrp="1" noChangeArrowheads="1"/>
          </p:cNvSpPr>
          <p:nvPr>
            <p:ph type="sldNum" sz="quarter" idx="4"/>
          </p:nvPr>
        </p:nvSpPr>
        <p:spPr bwMode="gray">
          <a:xfrm>
            <a:off x="7116763" y="6323013"/>
            <a:ext cx="1616075" cy="290512"/>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smtClean="0">
                <a:solidFill>
                  <a:srgbClr val="000000"/>
                </a:solidFill>
              </a:defRPr>
            </a:lvl1pPr>
          </a:lstStyle>
          <a:p>
            <a:pPr>
              <a:defRPr/>
            </a:pPr>
            <a:fld id="{982EDD5B-518E-457A-A006-513E17DD0429}" type="slidenum">
              <a:rPr lang="en-US" altLang="en-US"/>
              <a:pPr>
                <a:defRPr/>
              </a:pPr>
              <a:t>‹#›</a:t>
            </a:fld>
            <a:endParaRPr lang="en-US" altLang="en-US"/>
          </a:p>
        </p:txBody>
      </p:sp>
      <p:sp>
        <p:nvSpPr>
          <p:cNvPr id="1039" name="Text Box 37">
            <a:extLst>
              <a:ext uri="{FF2B5EF4-FFF2-40B4-BE49-F238E27FC236}">
                <a16:creationId xmlns:a16="http://schemas.microsoft.com/office/drawing/2014/main" id="{B0C28179-AA24-F7FE-29CB-7200AE793001}"/>
              </a:ext>
            </a:extLst>
          </p:cNvPr>
          <p:cNvSpPr txBox="1">
            <a:spLocks noChangeArrowheads="1"/>
          </p:cNvSpPr>
          <p:nvPr/>
        </p:nvSpPr>
        <p:spPr bwMode="gray">
          <a:xfrm>
            <a:off x="144463" y="6454775"/>
            <a:ext cx="1495425" cy="260350"/>
          </a:xfrm>
          <a:prstGeom prst="rect">
            <a:avLst/>
          </a:prstGeom>
          <a:noFill/>
          <a:ln>
            <a:noFill/>
          </a:ln>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vi-VN" sz="1100" i="1">
                <a:solidFill>
                  <a:srgbClr val="FFFFFF"/>
                </a:solidFill>
                <a:latin typeface="Times New Roman" panose="02020603050405020304" pitchFamily="18" charset="0"/>
              </a:rPr>
              <a:t>www.themegallery.com</a:t>
            </a:r>
          </a:p>
        </p:txBody>
      </p:sp>
      <p:sp>
        <p:nvSpPr>
          <p:cNvPr id="1054" name="Rectangle 30" descr="7">
            <a:extLst>
              <a:ext uri="{FF2B5EF4-FFF2-40B4-BE49-F238E27FC236}">
                <a16:creationId xmlns:a16="http://schemas.microsoft.com/office/drawing/2014/main" id="{4C55974A-A2CC-AC52-DBD1-A369FA26C924}"/>
              </a:ext>
            </a:extLst>
          </p:cNvPr>
          <p:cNvSpPr>
            <a:spLocks noChangeArrowheads="1"/>
          </p:cNvSpPr>
          <p:nvPr/>
        </p:nvSpPr>
        <p:spPr bwMode="gray">
          <a:xfrm>
            <a:off x="8245475" y="415925"/>
            <a:ext cx="534988" cy="546100"/>
          </a:xfrm>
          <a:prstGeom prst="rect">
            <a:avLst/>
          </a:prstGeom>
          <a:blipFill dpi="0" rotWithShape="1">
            <a:blip r:embed="rId18"/>
            <a:srcRect/>
            <a:stretch>
              <a:fillRect/>
            </a:stretch>
          </a:blipFill>
          <a:ln w="9525">
            <a:solidFill>
              <a:srgbClr val="FFFFFF"/>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en-US"/>
          </a:p>
        </p:txBody>
      </p:sp>
      <p:sp>
        <p:nvSpPr>
          <p:cNvPr id="1055" name="Rectangle 31" descr="4">
            <a:extLst>
              <a:ext uri="{FF2B5EF4-FFF2-40B4-BE49-F238E27FC236}">
                <a16:creationId xmlns:a16="http://schemas.microsoft.com/office/drawing/2014/main" id="{32499430-B95F-790F-E183-B5349325BC11}"/>
              </a:ext>
            </a:extLst>
          </p:cNvPr>
          <p:cNvSpPr>
            <a:spLocks noChangeArrowheads="1"/>
          </p:cNvSpPr>
          <p:nvPr/>
        </p:nvSpPr>
        <p:spPr bwMode="gray">
          <a:xfrm>
            <a:off x="7620000" y="415925"/>
            <a:ext cx="534988" cy="546100"/>
          </a:xfrm>
          <a:prstGeom prst="rect">
            <a:avLst/>
          </a:prstGeom>
          <a:blipFill dpi="0" rotWithShape="1">
            <a:blip r:embed="rId19"/>
            <a:srcRect/>
            <a:stretch>
              <a:fillRect/>
            </a:stretch>
          </a:blipFill>
          <a:ln w="9525">
            <a:solidFill>
              <a:srgbClr val="FFFFFF"/>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en-US"/>
          </a:p>
        </p:txBody>
      </p:sp>
      <p:sp>
        <p:nvSpPr>
          <p:cNvPr id="1060" name="Rectangle 36">
            <a:extLst>
              <a:ext uri="{FF2B5EF4-FFF2-40B4-BE49-F238E27FC236}">
                <a16:creationId xmlns:a16="http://schemas.microsoft.com/office/drawing/2014/main" id="{50EF6C32-03BB-E9E9-B293-6802D5BA2AFE}"/>
              </a:ext>
            </a:extLst>
          </p:cNvPr>
          <p:cNvSpPr>
            <a:spLocks noChangeArrowheads="1"/>
          </p:cNvSpPr>
          <p:nvPr/>
        </p:nvSpPr>
        <p:spPr bwMode="gray">
          <a:xfrm>
            <a:off x="7000875" y="415925"/>
            <a:ext cx="534988" cy="546100"/>
          </a:xfrm>
          <a:prstGeom prst="rect">
            <a:avLst/>
          </a:prstGeom>
          <a:solidFill>
            <a:srgbClr val="FFFFFF">
              <a:alpha val="30196"/>
            </a:srgbClr>
          </a:solidFill>
          <a:ln w="9525">
            <a:solidFill>
              <a:srgbClr val="FFFFFF"/>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vi-VN" altLang="vi-VN"/>
          </a:p>
        </p:txBody>
      </p:sp>
    </p:spTree>
  </p:cSld>
  <p:clrMap bg1="dk2" tx1="lt1" bg2="dk1" tx2="lt2" accent1="accent1" accent2="accent2" accent3="accent3" accent4="accent4" accent5="accent5" accent6="accent6" hlink="hlink" folHlink="folHlink"/>
  <p:sldLayoutIdLst>
    <p:sldLayoutId id="2147483855"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 id="2147483853" r:id="rId14"/>
    <p:sldLayoutId id="2147483854" r:id="rId15"/>
  </p:sldLayoutIdLst>
  <p:transition>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ppt_x</p:attrName>
                                        </p:attrNameLst>
                                      </p:cBhvr>
                                      <p:tavLst>
                                        <p:tav tm="0">
                                          <p:val>
                                            <p:strVal val="#ppt_x-.2"/>
                                          </p:val>
                                        </p:tav>
                                        <p:tav tm="100000">
                                          <p:val>
                                            <p:strVal val="#ppt_x"/>
                                          </p:val>
                                        </p:tav>
                                      </p:tavLst>
                                    </p:anim>
                                    <p:anim calcmode="lin" valueType="num">
                                      <p:cBhvr>
                                        <p:cTn id="8" dur="5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500"/>
                                        <p:tgtEl>
                                          <p:spTgt spid="1026"/>
                                        </p:tgtEl>
                                      </p:cBhvr>
                                    </p:animEffect>
                                  </p:childTnLst>
                                </p:cTn>
                              </p:par>
                            </p:childTnLst>
                          </p:cTn>
                        </p:par>
                        <p:par>
                          <p:cTn id="10" fill="hold" nodeType="afterGroup">
                            <p:stCondLst>
                              <p:cond delay="500"/>
                            </p:stCondLst>
                            <p:childTnLst>
                              <p:par>
                                <p:cTn id="11" presetID="10" presetClass="entr" presetSubtype="0" fill="hold" nodeType="afterEffect">
                                  <p:stCondLst>
                                    <p:cond delay="0"/>
                                  </p:stCondLst>
                                  <p:childTnLst>
                                    <p:set>
                                      <p:cBhvr>
                                        <p:cTn id="12" dur="1" fill="hold">
                                          <p:stCondLst>
                                            <p:cond delay="0"/>
                                          </p:stCondLst>
                                        </p:cTn>
                                        <p:tgtEl>
                                          <p:spTgt spid="1055"/>
                                        </p:tgtEl>
                                        <p:attrNameLst>
                                          <p:attrName>style.visibility</p:attrName>
                                        </p:attrNameLst>
                                      </p:cBhvr>
                                      <p:to>
                                        <p:strVal val="visible"/>
                                      </p:to>
                                    </p:set>
                                    <p:animEffect transition="in" filter="fade">
                                      <p:cBhvr>
                                        <p:cTn id="13" dur="1000"/>
                                        <p:tgtEl>
                                          <p:spTgt spid="1055"/>
                                        </p:tgtEl>
                                      </p:cBhvr>
                                    </p:animEffect>
                                  </p:childTnLst>
                                </p:cTn>
                              </p:par>
                            </p:childTnLst>
                          </p:cTn>
                        </p:par>
                        <p:par>
                          <p:cTn id="14" fill="hold" nodeType="afterGroup">
                            <p:stCondLst>
                              <p:cond delay="1500"/>
                            </p:stCondLst>
                            <p:childTnLst>
                              <p:par>
                                <p:cTn id="15" presetID="10" presetClass="entr" presetSubtype="0" fill="hold" nodeType="afterEffect">
                                  <p:stCondLst>
                                    <p:cond delay="0"/>
                                  </p:stCondLst>
                                  <p:childTnLst>
                                    <p:set>
                                      <p:cBhvr>
                                        <p:cTn id="16" dur="1" fill="hold">
                                          <p:stCondLst>
                                            <p:cond delay="0"/>
                                          </p:stCondLst>
                                        </p:cTn>
                                        <p:tgtEl>
                                          <p:spTgt spid="1060"/>
                                        </p:tgtEl>
                                        <p:attrNameLst>
                                          <p:attrName>style.visibility</p:attrName>
                                        </p:attrNameLst>
                                      </p:cBhvr>
                                      <p:to>
                                        <p:strVal val="visible"/>
                                      </p:to>
                                    </p:set>
                                    <p:animEffect transition="in" filter="fade">
                                      <p:cBhvr>
                                        <p:cTn id="17" dur="1000"/>
                                        <p:tgtEl>
                                          <p:spTgt spid="1060"/>
                                        </p:tgtEl>
                                      </p:cBhvr>
                                    </p:animEffect>
                                  </p:childTnLst>
                                </p:cTn>
                              </p:par>
                            </p:childTnLst>
                          </p:cTn>
                        </p:par>
                        <p:par>
                          <p:cTn id="18" fill="hold" nodeType="afterGroup">
                            <p:stCondLst>
                              <p:cond delay="2500"/>
                            </p:stCondLst>
                            <p:childTnLst>
                              <p:par>
                                <p:cTn id="19" presetID="10" presetClass="entr" presetSubtype="0" fill="hold" nodeType="afterEffect">
                                  <p:stCondLst>
                                    <p:cond delay="0"/>
                                  </p:stCondLst>
                                  <p:childTnLst>
                                    <p:set>
                                      <p:cBhvr>
                                        <p:cTn id="20" dur="1" fill="hold">
                                          <p:stCondLst>
                                            <p:cond delay="0"/>
                                          </p:stCondLst>
                                        </p:cTn>
                                        <p:tgtEl>
                                          <p:spTgt spid="1054"/>
                                        </p:tgtEl>
                                        <p:attrNameLst>
                                          <p:attrName>style.visibility</p:attrName>
                                        </p:attrNameLst>
                                      </p:cBhvr>
                                      <p:to>
                                        <p:strVal val="visible"/>
                                      </p:to>
                                    </p:set>
                                    <p:animEffect transition="in" filter="fade">
                                      <p:cBhvr>
                                        <p:cTn id="21" dur="1000"/>
                                        <p:tgtEl>
                                          <p:spTgt spid="1054"/>
                                        </p:tgtEl>
                                      </p:cBhvr>
                                    </p:animEffect>
                                  </p:childTnLst>
                                </p:cTn>
                              </p:par>
                            </p:childTnLst>
                          </p:cTn>
                        </p:par>
                        <p:par>
                          <p:cTn id="22" fill="hold" nodeType="afterGroup">
                            <p:stCondLst>
                              <p:cond delay="3500"/>
                            </p:stCondLst>
                            <p:childTnLst>
                              <p:par>
                                <p:cTn id="23" presetID="22" presetClass="entr" presetSubtype="4"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54" grpId="0" animBg="1"/>
      <p:bldP spid="1055" grpId="0" animBg="1"/>
      <p:bldP spid="1060" grpId="0" animBg="1"/>
    </p:bldLst>
  </p:timing>
  <p:txStyles>
    <p:titleStyle>
      <a:lvl1pPr algn="l" rtl="0" eaLnBrk="0" fontAlgn="base" hangingPunct="0">
        <a:spcBef>
          <a:spcPct val="0"/>
        </a:spcBef>
        <a:spcAft>
          <a:spcPct val="0"/>
        </a:spcAft>
        <a:defRPr sz="4400" b="1">
          <a:solidFill>
            <a:srgbClr val="FFFFFF"/>
          </a:solidFill>
          <a:latin typeface="+mj-lt"/>
          <a:ea typeface="+mj-ea"/>
          <a:cs typeface="+mj-cs"/>
        </a:defRPr>
      </a:lvl1pPr>
      <a:lvl2pPr algn="l" rtl="0" eaLnBrk="0" fontAlgn="base" hangingPunct="0">
        <a:spcBef>
          <a:spcPct val="0"/>
        </a:spcBef>
        <a:spcAft>
          <a:spcPct val="0"/>
        </a:spcAft>
        <a:defRPr sz="4400" b="1">
          <a:solidFill>
            <a:srgbClr val="FFFFFF"/>
          </a:solidFill>
          <a:latin typeface="Arial" charset="0"/>
        </a:defRPr>
      </a:lvl2pPr>
      <a:lvl3pPr algn="l" rtl="0" eaLnBrk="0" fontAlgn="base" hangingPunct="0">
        <a:spcBef>
          <a:spcPct val="0"/>
        </a:spcBef>
        <a:spcAft>
          <a:spcPct val="0"/>
        </a:spcAft>
        <a:defRPr sz="4400" b="1">
          <a:solidFill>
            <a:srgbClr val="FFFFFF"/>
          </a:solidFill>
          <a:latin typeface="Arial" charset="0"/>
        </a:defRPr>
      </a:lvl3pPr>
      <a:lvl4pPr algn="l" rtl="0" eaLnBrk="0" fontAlgn="base" hangingPunct="0">
        <a:spcBef>
          <a:spcPct val="0"/>
        </a:spcBef>
        <a:spcAft>
          <a:spcPct val="0"/>
        </a:spcAft>
        <a:defRPr sz="4400" b="1">
          <a:solidFill>
            <a:srgbClr val="FFFFFF"/>
          </a:solidFill>
          <a:latin typeface="Arial" charset="0"/>
        </a:defRPr>
      </a:lvl4pPr>
      <a:lvl5pPr algn="l" rtl="0" eaLnBrk="0" fontAlgn="base" hangingPunct="0">
        <a:spcBef>
          <a:spcPct val="0"/>
        </a:spcBef>
        <a:spcAft>
          <a:spcPct val="0"/>
        </a:spcAft>
        <a:defRPr sz="4400" b="1">
          <a:solidFill>
            <a:srgbClr val="FFFFFF"/>
          </a:solidFill>
          <a:latin typeface="Arial" charset="0"/>
        </a:defRPr>
      </a:lvl5pPr>
      <a:lvl6pPr marL="457200" algn="l" rtl="0" eaLnBrk="1" fontAlgn="base" hangingPunct="1">
        <a:spcBef>
          <a:spcPct val="0"/>
        </a:spcBef>
        <a:spcAft>
          <a:spcPct val="0"/>
        </a:spcAft>
        <a:defRPr sz="4400" b="1">
          <a:solidFill>
            <a:srgbClr val="FFFFFF"/>
          </a:solidFill>
          <a:latin typeface="Arial" charset="0"/>
        </a:defRPr>
      </a:lvl6pPr>
      <a:lvl7pPr marL="914400" algn="l" rtl="0" eaLnBrk="1" fontAlgn="base" hangingPunct="1">
        <a:spcBef>
          <a:spcPct val="0"/>
        </a:spcBef>
        <a:spcAft>
          <a:spcPct val="0"/>
        </a:spcAft>
        <a:defRPr sz="4400" b="1">
          <a:solidFill>
            <a:srgbClr val="FFFFFF"/>
          </a:solidFill>
          <a:latin typeface="Arial" charset="0"/>
        </a:defRPr>
      </a:lvl7pPr>
      <a:lvl8pPr marL="1371600" algn="l" rtl="0" eaLnBrk="1" fontAlgn="base" hangingPunct="1">
        <a:spcBef>
          <a:spcPct val="0"/>
        </a:spcBef>
        <a:spcAft>
          <a:spcPct val="0"/>
        </a:spcAft>
        <a:defRPr sz="4400" b="1">
          <a:solidFill>
            <a:srgbClr val="FFFFFF"/>
          </a:solidFill>
          <a:latin typeface="Arial" charset="0"/>
        </a:defRPr>
      </a:lvl8pPr>
      <a:lvl9pPr marL="1828800" algn="l" rtl="0" eaLnBrk="1" fontAlgn="base" hangingPunct="1">
        <a:spcBef>
          <a:spcPct val="0"/>
        </a:spcBef>
        <a:spcAft>
          <a:spcPct val="0"/>
        </a:spcAft>
        <a:defRPr sz="4400" b="1">
          <a:solidFill>
            <a:srgbClr val="FFFFFF"/>
          </a:solidFill>
          <a:latin typeface="Arial" charset="0"/>
        </a:defRPr>
      </a:lvl9pPr>
    </p:titleStyle>
    <p:bodyStyle>
      <a:lvl1pPr marL="342900" indent="-342900" algn="l" rtl="0" eaLnBrk="0" fontAlgn="base" hangingPunct="0">
        <a:spcBef>
          <a:spcPct val="20000"/>
        </a:spcBef>
        <a:spcAft>
          <a:spcPct val="0"/>
        </a:spcAft>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00"/>
          </a:solidFill>
          <a:latin typeface="+mn-lt"/>
        </a:defRPr>
      </a:lvl2pPr>
      <a:lvl3pPr marL="1143000" indent="-228600" algn="l" rtl="0" eaLnBrk="0" fontAlgn="base" hangingPunct="0">
        <a:spcBef>
          <a:spcPct val="20000"/>
        </a:spcBef>
        <a:spcAft>
          <a:spcPct val="0"/>
        </a:spcAft>
        <a:buChar char="•"/>
        <a:defRPr sz="2400">
          <a:solidFill>
            <a:srgbClr val="000000"/>
          </a:solidFill>
          <a:latin typeface="+mn-lt"/>
        </a:defRPr>
      </a:lvl3pPr>
      <a:lvl4pPr marL="1600200" indent="-228600" algn="l" rtl="0" eaLnBrk="0" fontAlgn="base" hangingPunct="0">
        <a:spcBef>
          <a:spcPct val="20000"/>
        </a:spcBef>
        <a:spcAft>
          <a:spcPct val="0"/>
        </a:spcAft>
        <a:buChar char="–"/>
        <a:defRPr sz="2000">
          <a:solidFill>
            <a:srgbClr val="000000"/>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eaLnBrk="1" fontAlgn="base" hangingPunct="1">
        <a:spcBef>
          <a:spcPct val="20000"/>
        </a:spcBef>
        <a:spcAft>
          <a:spcPct val="0"/>
        </a:spcAft>
        <a:buChar char="»"/>
        <a:defRPr sz="2000">
          <a:solidFill>
            <a:srgbClr val="000000"/>
          </a:solidFill>
          <a:latin typeface="+mn-lt"/>
        </a:defRPr>
      </a:lvl6pPr>
      <a:lvl7pPr marL="2971800" indent="-228600" algn="l" rtl="0" eaLnBrk="1" fontAlgn="base" hangingPunct="1">
        <a:spcBef>
          <a:spcPct val="20000"/>
        </a:spcBef>
        <a:spcAft>
          <a:spcPct val="0"/>
        </a:spcAft>
        <a:buChar char="»"/>
        <a:defRPr sz="2000">
          <a:solidFill>
            <a:srgbClr val="000000"/>
          </a:solidFill>
          <a:latin typeface="+mn-lt"/>
        </a:defRPr>
      </a:lvl7pPr>
      <a:lvl8pPr marL="3429000" indent="-228600" algn="l" rtl="0" eaLnBrk="1" fontAlgn="base" hangingPunct="1">
        <a:spcBef>
          <a:spcPct val="20000"/>
        </a:spcBef>
        <a:spcAft>
          <a:spcPct val="0"/>
        </a:spcAft>
        <a:buChar char="»"/>
        <a:defRPr sz="2000">
          <a:solidFill>
            <a:srgbClr val="000000"/>
          </a:solidFill>
          <a:latin typeface="+mn-lt"/>
        </a:defRPr>
      </a:lvl8pPr>
      <a:lvl9pPr marL="3886200" indent="-228600" algn="l" rtl="0" eaLnBrk="1" fontAlgn="base" hangingPunct="1">
        <a:spcBef>
          <a:spcPct val="20000"/>
        </a:spcBef>
        <a:spcAft>
          <a:spcPct val="0"/>
        </a:spcAft>
        <a:buChar char="»"/>
        <a:defRPr sz="2000">
          <a:solidFill>
            <a:srgbClr val="000000"/>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66ABA2B-272F-D107-B414-267141981BE7}"/>
              </a:ext>
            </a:extLst>
          </p:cNvPr>
          <p:cNvSpPr>
            <a:spLocks noGrp="1" noChangeArrowheads="1"/>
          </p:cNvSpPr>
          <p:nvPr>
            <p:ph type="ctrTitle"/>
          </p:nvPr>
        </p:nvSpPr>
        <p:spPr>
          <a:xfrm>
            <a:off x="304800" y="2205038"/>
            <a:ext cx="8839200" cy="2214562"/>
          </a:xfrm>
        </p:spPr>
        <p:txBody>
          <a:bodyPr/>
          <a:lstStyle/>
          <a:p>
            <a:pPr algn="ctr" eaLnBrk="1" hangingPunct="1"/>
            <a:br>
              <a:rPr lang="en-US" altLang="en-US" sz="2400" b="0">
                <a:solidFill>
                  <a:srgbClr val="FF0000"/>
                </a:solidFill>
              </a:rPr>
            </a:br>
            <a:r>
              <a:rPr lang="en-US" altLang="en-US" sz="3600">
                <a:solidFill>
                  <a:srgbClr val="FF0000"/>
                </a:solidFill>
              </a:rPr>
              <a:t>MỘT SỐ NỘI DUNG VỀ TÀI CHÍNH QUY ĐỊNH TẠI LUẬT KHÁM BỆNH CHỮA BỆNH SỐ 15/2023/QH13</a:t>
            </a:r>
          </a:p>
        </p:txBody>
      </p:sp>
      <p:pic>
        <p:nvPicPr>
          <p:cNvPr id="4099" name="Picture 2">
            <a:extLst>
              <a:ext uri="{FF2B5EF4-FFF2-40B4-BE49-F238E27FC236}">
                <a16:creationId xmlns:a16="http://schemas.microsoft.com/office/drawing/2014/main" id="{4E2D09E7-73AC-8C86-9C67-4CDF4E2368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
            <a:ext cx="1600200" cy="1576388"/>
          </a:xfrm>
          <a:prstGeom prst="rect">
            <a:avLst/>
          </a:prstGeom>
          <a:noFill/>
          <a:ln>
            <a:noFill/>
          </a:ln>
          <a:effectLst>
            <a:outerShdw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1">
            <a:extLst>
              <a:ext uri="{FF2B5EF4-FFF2-40B4-BE49-F238E27FC236}">
                <a16:creationId xmlns:a16="http://schemas.microsoft.com/office/drawing/2014/main" id="{09B7680D-11D4-1149-D52C-C67E216C2958}"/>
              </a:ext>
            </a:extLst>
          </p:cNvPr>
          <p:cNvSpPr txBox="1">
            <a:spLocks noChangeArrowheads="1"/>
          </p:cNvSpPr>
          <p:nvPr/>
        </p:nvSpPr>
        <p:spPr bwMode="auto">
          <a:xfrm>
            <a:off x="4572000" y="4495800"/>
            <a:ext cx="434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spcBef>
                <a:spcPct val="0"/>
              </a:spcBef>
              <a:buFontTx/>
              <a:buNone/>
            </a:pPr>
            <a:r>
              <a:rPr lang="en-US" altLang="en-US" sz="1800" b="1">
                <a:solidFill>
                  <a:srgbClr val="0070C0"/>
                </a:solidFill>
              </a:rPr>
              <a:t>Vụ Kế hoạch Tài chính</a:t>
            </a:r>
            <a:endParaRPr lang="vi-VN" altLang="en-US" sz="1800" b="1">
              <a:solidFill>
                <a:srgbClr val="0070C0"/>
              </a:solidFill>
            </a:endParaRP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83C0806-769C-AE31-BF86-4896AB55761F}"/>
              </a:ext>
            </a:extLst>
          </p:cNvPr>
          <p:cNvSpPr>
            <a:spLocks noGrp="1" noChangeArrowheads="1"/>
          </p:cNvSpPr>
          <p:nvPr>
            <p:ph type="title"/>
          </p:nvPr>
        </p:nvSpPr>
        <p:spPr>
          <a:xfrm>
            <a:off x="1292225" y="406400"/>
            <a:ext cx="7089775" cy="708025"/>
          </a:xfrm>
        </p:spPr>
        <p:txBody>
          <a:bodyPr/>
          <a:lstStyle/>
          <a:p>
            <a:pPr eaLnBrk="1" hangingPunct="1"/>
            <a:r>
              <a:rPr lang="en-US" altLang="vi-VN" sz="2400"/>
              <a:t>5</a:t>
            </a:r>
            <a:r>
              <a:rPr lang="vi-VN" altLang="vi-VN" sz="2400"/>
              <a:t>. </a:t>
            </a:r>
            <a:r>
              <a:rPr lang="de-DE" altLang="en-US" sz="2400"/>
              <a:t>Điều 110. Giá dịch vụ khám bệnh, chữa bệnh</a:t>
            </a:r>
            <a:endParaRPr lang="en-US" altLang="en-US" sz="2400">
              <a:solidFill>
                <a:srgbClr val="FF0000"/>
              </a:solidFill>
            </a:endParaRPr>
          </a:p>
        </p:txBody>
      </p:sp>
      <p:sp>
        <p:nvSpPr>
          <p:cNvPr id="16387" name="Text Box 3">
            <a:extLst>
              <a:ext uri="{FF2B5EF4-FFF2-40B4-BE49-F238E27FC236}">
                <a16:creationId xmlns:a16="http://schemas.microsoft.com/office/drawing/2014/main" id="{19B8C5DB-47F6-ADA0-B388-C6492610DDEC}"/>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16388" name="Rectangle 43">
            <a:extLst>
              <a:ext uri="{FF2B5EF4-FFF2-40B4-BE49-F238E27FC236}">
                <a16:creationId xmlns:a16="http://schemas.microsoft.com/office/drawing/2014/main" id="{4E0A1918-5361-8839-CCB1-98B6ED513208}"/>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16389" name="Rectangle 44">
            <a:extLst>
              <a:ext uri="{FF2B5EF4-FFF2-40B4-BE49-F238E27FC236}">
                <a16:creationId xmlns:a16="http://schemas.microsoft.com/office/drawing/2014/main" id="{BF707CFB-FFA5-F0D1-7F33-83C9E25C9438}"/>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16390" name="Picture 24">
            <a:extLst>
              <a:ext uri="{FF2B5EF4-FFF2-40B4-BE49-F238E27FC236}">
                <a16:creationId xmlns:a16="http://schemas.microsoft.com/office/drawing/2014/main" id="{DEE6FB49-AAF8-AF9E-47B3-1E555E3FA2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Rounded Rectangle 25">
            <a:extLst>
              <a:ext uri="{FF2B5EF4-FFF2-40B4-BE49-F238E27FC236}">
                <a16:creationId xmlns:a16="http://schemas.microsoft.com/office/drawing/2014/main" id="{05FE30A1-3F78-E315-89AC-B98004D2711A}"/>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5128" name="TextBox 3">
            <a:extLst>
              <a:ext uri="{FF2B5EF4-FFF2-40B4-BE49-F238E27FC236}">
                <a16:creationId xmlns:a16="http://schemas.microsoft.com/office/drawing/2014/main" id="{DDCDAF0A-7121-F463-A9C1-91E3D36CABC4}"/>
              </a:ext>
            </a:extLst>
          </p:cNvPr>
          <p:cNvSpPr txBox="1">
            <a:spLocks noChangeArrowheads="1"/>
          </p:cNvSpPr>
          <p:nvPr/>
        </p:nvSpPr>
        <p:spPr bwMode="auto">
          <a:xfrm>
            <a:off x="447675" y="1514475"/>
            <a:ext cx="8310563" cy="4032250"/>
          </a:xfrm>
          <a:prstGeom prst="rect">
            <a:avLst/>
          </a:prstGeom>
          <a:noFill/>
          <a:ln>
            <a:noFill/>
          </a:ln>
        </p:spPr>
        <p:txBody>
          <a:bodyPr>
            <a:spAutoFit/>
          </a:bodyPr>
          <a:lstStyle>
            <a:lvl1pPr marL="400050" indent="-400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ts val="600"/>
              </a:spcBef>
              <a:buFont typeface="Wingdings" panose="05000000000000000000" pitchFamily="2" charset="2"/>
              <a:buChar char="v"/>
              <a:defRPr/>
            </a:pPr>
            <a:r>
              <a:rPr lang="de-DE" sz="2400" b="1" dirty="0">
                <a:solidFill>
                  <a:srgbClr val="7030A0"/>
                </a:solidFill>
              </a:rPr>
              <a:t>Luật đã quy định rõ: </a:t>
            </a:r>
          </a:p>
          <a:p>
            <a:pPr marL="0" indent="0" algn="just">
              <a:spcBef>
                <a:spcPts val="600"/>
              </a:spcBef>
              <a:defRPr/>
            </a:pPr>
            <a:r>
              <a:rPr lang="de-DE" sz="2400" b="1" dirty="0">
                <a:solidFill>
                  <a:srgbClr val="7030A0"/>
                </a:solidFill>
              </a:rPr>
              <a:t>	- Giá dịch vụ</a:t>
            </a:r>
          </a:p>
          <a:p>
            <a:pPr marL="0" indent="0" algn="just">
              <a:spcBef>
                <a:spcPts val="600"/>
              </a:spcBef>
              <a:defRPr/>
            </a:pPr>
            <a:r>
              <a:rPr lang="de-DE" sz="2400" b="1" dirty="0">
                <a:solidFill>
                  <a:srgbClr val="7030A0"/>
                </a:solidFill>
              </a:rPr>
              <a:t>	- Giá thành</a:t>
            </a:r>
          </a:p>
          <a:p>
            <a:pPr marL="0" indent="0" algn="just">
              <a:spcBef>
                <a:spcPts val="600"/>
              </a:spcBef>
              <a:defRPr/>
            </a:pPr>
            <a:r>
              <a:rPr lang="de-DE" sz="2400" b="1" dirty="0">
                <a:solidFill>
                  <a:srgbClr val="7030A0"/>
                </a:solidFill>
              </a:rPr>
              <a:t>	- Định giá</a:t>
            </a:r>
          </a:p>
          <a:p>
            <a:pPr algn="just">
              <a:spcBef>
                <a:spcPts val="600"/>
              </a:spcBef>
              <a:defRPr/>
            </a:pPr>
            <a:endParaRPr lang="de-DE" sz="2400" b="1" dirty="0">
              <a:solidFill>
                <a:srgbClr val="C00000"/>
              </a:solidFill>
            </a:endParaRPr>
          </a:p>
          <a:p>
            <a:pPr algn="just">
              <a:spcBef>
                <a:spcPts val="600"/>
              </a:spcBef>
              <a:defRPr/>
            </a:pPr>
            <a:r>
              <a:rPr lang="de-DE" sz="2400" b="1" dirty="0">
                <a:solidFill>
                  <a:srgbClr val="C00000"/>
                </a:solidFill>
              </a:rPr>
              <a:t>1. Giá dịch vụ KBCB bao gồm các yếu tố sau đây:</a:t>
            </a:r>
            <a:endParaRPr lang="en-US" sz="2400" b="1" dirty="0">
              <a:solidFill>
                <a:srgbClr val="C00000"/>
              </a:solidFill>
            </a:endParaRPr>
          </a:p>
          <a:p>
            <a:pPr algn="just">
              <a:spcBef>
                <a:spcPts val="600"/>
              </a:spcBef>
              <a:defRPr/>
            </a:pPr>
            <a:r>
              <a:rPr lang="de-DE" sz="2400" dirty="0">
                <a:solidFill>
                  <a:srgbClr val="002060"/>
                </a:solidFill>
              </a:rPr>
              <a:t>a) Giá thành toàn bộ của dịch vụ KBCB;</a:t>
            </a:r>
            <a:endParaRPr lang="en-US" sz="2400" dirty="0">
              <a:solidFill>
                <a:srgbClr val="002060"/>
              </a:solidFill>
            </a:endParaRPr>
          </a:p>
          <a:p>
            <a:pPr algn="just">
              <a:spcBef>
                <a:spcPts val="600"/>
              </a:spcBef>
              <a:defRPr/>
            </a:pPr>
            <a:r>
              <a:rPr lang="de-DE" sz="2400" dirty="0">
                <a:solidFill>
                  <a:srgbClr val="002060"/>
                </a:solidFill>
              </a:rPr>
              <a:t>b) Tích lũy hoặc lợi nhuận dự kiến (nếu có); </a:t>
            </a:r>
            <a:endParaRPr lang="en-US" sz="2400" dirty="0">
              <a:solidFill>
                <a:srgbClr val="002060"/>
              </a:solidFill>
            </a:endParaRPr>
          </a:p>
          <a:p>
            <a:pPr algn="just">
              <a:spcBef>
                <a:spcPts val="600"/>
              </a:spcBef>
              <a:defRPr/>
            </a:pPr>
            <a:r>
              <a:rPr lang="de-DE" sz="2400" dirty="0">
                <a:solidFill>
                  <a:srgbClr val="002060"/>
                </a:solidFill>
              </a:rPr>
              <a:t>c) Các nghĩa vụ tài chính theo quy định của pháp luật.</a:t>
            </a:r>
            <a:endParaRPr lang="en-US" sz="2400" dirty="0">
              <a:solidFill>
                <a:srgbClr val="002060"/>
              </a:solidFill>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2BEBA50-F775-1BDC-24F4-16E8EE94520B}"/>
              </a:ext>
            </a:extLst>
          </p:cNvPr>
          <p:cNvSpPr>
            <a:spLocks noGrp="1" noChangeArrowheads="1"/>
          </p:cNvSpPr>
          <p:nvPr>
            <p:ph type="title"/>
          </p:nvPr>
        </p:nvSpPr>
        <p:spPr>
          <a:xfrm>
            <a:off x="1292225" y="406400"/>
            <a:ext cx="7089775" cy="708025"/>
          </a:xfrm>
        </p:spPr>
        <p:txBody>
          <a:bodyPr/>
          <a:lstStyle/>
          <a:p>
            <a:pPr eaLnBrk="1" hangingPunct="1"/>
            <a:r>
              <a:rPr lang="en-US" altLang="vi-VN" sz="2400"/>
              <a:t>5</a:t>
            </a:r>
            <a:r>
              <a:rPr lang="vi-VN" altLang="vi-VN" sz="2400"/>
              <a:t>. </a:t>
            </a:r>
            <a:r>
              <a:rPr lang="de-DE" altLang="en-US" sz="2400"/>
              <a:t>Điều 110. Giá dịch vụ khám bệnh, chữa bệnh</a:t>
            </a:r>
            <a:endParaRPr lang="en-US" altLang="en-US" sz="2400">
              <a:solidFill>
                <a:srgbClr val="FF0000"/>
              </a:solidFill>
            </a:endParaRPr>
          </a:p>
        </p:txBody>
      </p:sp>
      <p:sp>
        <p:nvSpPr>
          <p:cNvPr id="18435" name="Text Box 3">
            <a:extLst>
              <a:ext uri="{FF2B5EF4-FFF2-40B4-BE49-F238E27FC236}">
                <a16:creationId xmlns:a16="http://schemas.microsoft.com/office/drawing/2014/main" id="{A1A25724-9693-2A86-D1A7-DE1837BD8BE8}"/>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18436" name="Rectangle 43">
            <a:extLst>
              <a:ext uri="{FF2B5EF4-FFF2-40B4-BE49-F238E27FC236}">
                <a16:creationId xmlns:a16="http://schemas.microsoft.com/office/drawing/2014/main" id="{80A517D3-F25B-75F0-921A-C07568DE4B29}"/>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18437" name="Rectangle 44">
            <a:extLst>
              <a:ext uri="{FF2B5EF4-FFF2-40B4-BE49-F238E27FC236}">
                <a16:creationId xmlns:a16="http://schemas.microsoft.com/office/drawing/2014/main" id="{F9BCA037-98AF-4E3B-649F-90C23A02084A}"/>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18438" name="Picture 24">
            <a:extLst>
              <a:ext uri="{FF2B5EF4-FFF2-40B4-BE49-F238E27FC236}">
                <a16:creationId xmlns:a16="http://schemas.microsoft.com/office/drawing/2014/main" id="{B547C04D-DF2F-FBE1-006F-F47250915F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Rounded Rectangle 25">
            <a:extLst>
              <a:ext uri="{FF2B5EF4-FFF2-40B4-BE49-F238E27FC236}">
                <a16:creationId xmlns:a16="http://schemas.microsoft.com/office/drawing/2014/main" id="{5EACBCE9-228C-7342-370A-AB77D24EF952}"/>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5128" name="TextBox 3">
            <a:extLst>
              <a:ext uri="{FF2B5EF4-FFF2-40B4-BE49-F238E27FC236}">
                <a16:creationId xmlns:a16="http://schemas.microsoft.com/office/drawing/2014/main" id="{47183097-64BE-2B42-D76A-0E453D0B919C}"/>
              </a:ext>
            </a:extLst>
          </p:cNvPr>
          <p:cNvSpPr txBox="1">
            <a:spLocks noChangeArrowheads="1"/>
          </p:cNvSpPr>
          <p:nvPr/>
        </p:nvSpPr>
        <p:spPr bwMode="auto">
          <a:xfrm>
            <a:off x="457200" y="1520825"/>
            <a:ext cx="8310563" cy="4800600"/>
          </a:xfrm>
          <a:prstGeom prst="rect">
            <a:avLst/>
          </a:prstGeom>
          <a:noFill/>
          <a:ln>
            <a:noFill/>
          </a:ln>
        </p:spPr>
        <p:txBody>
          <a:bodyPr>
            <a:spAutoFit/>
          </a:bodyPr>
          <a:lstStyle>
            <a:lvl1pPr marL="400050" indent="-400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ts val="600"/>
              </a:spcBef>
              <a:defRPr/>
            </a:pPr>
            <a:r>
              <a:rPr lang="de-DE" sz="2200" b="1" dirty="0">
                <a:solidFill>
                  <a:srgbClr val="C00000"/>
                </a:solidFill>
              </a:rPr>
              <a:t>2. Giá thành toàn bộ của dịch vụ KBCB bao gồm các chi phí:</a:t>
            </a:r>
          </a:p>
          <a:p>
            <a:pPr algn="just">
              <a:spcBef>
                <a:spcPts val="600"/>
              </a:spcBef>
              <a:defRPr/>
            </a:pPr>
            <a:r>
              <a:rPr lang="de-DE" sz="2200" dirty="0">
                <a:solidFill>
                  <a:srgbClr val="002060"/>
                </a:solidFill>
              </a:rPr>
              <a:t>a) Chi phí nhân công bao gồm tiền lương, tiền công phù hợp với loại hình cung cấp dịch vụ, các khoản đóng góp theo lương và các khoản phụ cấp theo quy định;</a:t>
            </a:r>
            <a:endParaRPr lang="en-US" sz="2200" dirty="0">
              <a:solidFill>
                <a:srgbClr val="002060"/>
              </a:solidFill>
            </a:endParaRPr>
          </a:p>
          <a:p>
            <a:pPr algn="just">
              <a:spcBef>
                <a:spcPts val="600"/>
              </a:spcBef>
              <a:defRPr/>
            </a:pPr>
            <a:r>
              <a:rPr lang="de-DE" sz="2200" dirty="0">
                <a:solidFill>
                  <a:srgbClr val="002060"/>
                </a:solidFill>
              </a:rPr>
              <a:t>b) Chi phí trực tiếp </a:t>
            </a:r>
            <a:r>
              <a:rPr lang="vi-VN" sz="2200" dirty="0">
                <a:solidFill>
                  <a:srgbClr val="002060"/>
                </a:solidFill>
              </a:rPr>
              <a:t>bao gồm </a:t>
            </a:r>
            <a:r>
              <a:rPr lang="en-US" sz="2200" dirty="0">
                <a:solidFill>
                  <a:srgbClr val="002060"/>
                </a:solidFill>
              </a:rPr>
              <a:t>chi </a:t>
            </a:r>
            <a:r>
              <a:rPr lang="en-US" sz="2200" dirty="0" err="1">
                <a:solidFill>
                  <a:srgbClr val="002060"/>
                </a:solidFill>
              </a:rPr>
              <a:t>phí</a:t>
            </a:r>
            <a:r>
              <a:rPr lang="en-US" sz="2200" dirty="0">
                <a:solidFill>
                  <a:srgbClr val="002060"/>
                </a:solidFill>
              </a:rPr>
              <a:t> </a:t>
            </a:r>
            <a:r>
              <a:rPr lang="vi-VN" sz="2200" dirty="0">
                <a:solidFill>
                  <a:srgbClr val="002060"/>
                </a:solidFill>
              </a:rPr>
              <a:t>thuốc, hóa chất, máu, chế phẩm máu và </a:t>
            </a:r>
            <a:r>
              <a:rPr lang="en-US" sz="2200" dirty="0">
                <a:solidFill>
                  <a:srgbClr val="002060"/>
                </a:solidFill>
              </a:rPr>
              <a:t>chi </a:t>
            </a:r>
            <a:r>
              <a:rPr lang="en-US" sz="2200" dirty="0" err="1">
                <a:solidFill>
                  <a:srgbClr val="002060"/>
                </a:solidFill>
              </a:rPr>
              <a:t>phí</a:t>
            </a:r>
            <a:r>
              <a:rPr lang="en-US" sz="2200" dirty="0">
                <a:solidFill>
                  <a:srgbClr val="002060"/>
                </a:solidFill>
              </a:rPr>
              <a:t> </a:t>
            </a:r>
            <a:r>
              <a:rPr lang="en-US" sz="2200" dirty="0" err="1">
                <a:solidFill>
                  <a:srgbClr val="002060"/>
                </a:solidFill>
              </a:rPr>
              <a:t>nguyên</a:t>
            </a:r>
            <a:r>
              <a:rPr lang="en-US" sz="2200" dirty="0">
                <a:solidFill>
                  <a:srgbClr val="002060"/>
                </a:solidFill>
              </a:rPr>
              <a:t> </a:t>
            </a:r>
            <a:r>
              <a:rPr lang="en-US" sz="2200" dirty="0" err="1">
                <a:solidFill>
                  <a:srgbClr val="002060"/>
                </a:solidFill>
              </a:rPr>
              <a:t>liệu</a:t>
            </a:r>
            <a:r>
              <a:rPr lang="en-US" sz="2200" dirty="0">
                <a:solidFill>
                  <a:srgbClr val="002060"/>
                </a:solidFill>
              </a:rPr>
              <a:t>, </a:t>
            </a:r>
            <a:r>
              <a:rPr lang="en-US" sz="2200" dirty="0" err="1">
                <a:solidFill>
                  <a:srgbClr val="002060"/>
                </a:solidFill>
              </a:rPr>
              <a:t>vật</a:t>
            </a:r>
            <a:r>
              <a:rPr lang="en-US" sz="2200" dirty="0">
                <a:solidFill>
                  <a:srgbClr val="002060"/>
                </a:solidFill>
              </a:rPr>
              <a:t> </a:t>
            </a:r>
            <a:r>
              <a:rPr lang="en-US" sz="2200" dirty="0" err="1">
                <a:solidFill>
                  <a:srgbClr val="002060"/>
                </a:solidFill>
              </a:rPr>
              <a:t>liệu</a:t>
            </a:r>
            <a:r>
              <a:rPr lang="en-US" sz="2200" dirty="0">
                <a:solidFill>
                  <a:srgbClr val="002060"/>
                </a:solidFill>
              </a:rPr>
              <a:t>, </a:t>
            </a:r>
            <a:r>
              <a:rPr lang="en-US" sz="2200" dirty="0" err="1">
                <a:solidFill>
                  <a:srgbClr val="002060"/>
                </a:solidFill>
              </a:rPr>
              <a:t>công</a:t>
            </a:r>
            <a:r>
              <a:rPr lang="en-US" sz="2200" dirty="0">
                <a:solidFill>
                  <a:srgbClr val="002060"/>
                </a:solidFill>
              </a:rPr>
              <a:t> </a:t>
            </a:r>
            <a:r>
              <a:rPr lang="en-US" sz="2200" dirty="0" err="1">
                <a:solidFill>
                  <a:srgbClr val="002060"/>
                </a:solidFill>
              </a:rPr>
              <a:t>cụ</a:t>
            </a:r>
            <a:r>
              <a:rPr lang="en-US" sz="2200" dirty="0">
                <a:solidFill>
                  <a:srgbClr val="002060"/>
                </a:solidFill>
              </a:rPr>
              <a:t>, </a:t>
            </a:r>
            <a:r>
              <a:rPr lang="en-US" sz="2200" dirty="0" err="1">
                <a:solidFill>
                  <a:srgbClr val="002060"/>
                </a:solidFill>
              </a:rPr>
              <a:t>dụng</a:t>
            </a:r>
            <a:r>
              <a:rPr lang="en-US" sz="2200" dirty="0">
                <a:solidFill>
                  <a:srgbClr val="002060"/>
                </a:solidFill>
              </a:rPr>
              <a:t> </a:t>
            </a:r>
            <a:r>
              <a:rPr lang="en-US" sz="2200" dirty="0" err="1">
                <a:solidFill>
                  <a:srgbClr val="002060"/>
                </a:solidFill>
              </a:rPr>
              <a:t>cụ</a:t>
            </a:r>
            <a:r>
              <a:rPr lang="en-US" sz="2200" dirty="0">
                <a:solidFill>
                  <a:srgbClr val="002060"/>
                </a:solidFill>
              </a:rPr>
              <a:t>, </a:t>
            </a:r>
            <a:r>
              <a:rPr lang="en-US" sz="2200" dirty="0" err="1">
                <a:solidFill>
                  <a:srgbClr val="002060"/>
                </a:solidFill>
              </a:rPr>
              <a:t>nhiên</a:t>
            </a:r>
            <a:r>
              <a:rPr lang="en-US" sz="2200" dirty="0">
                <a:solidFill>
                  <a:srgbClr val="002060"/>
                </a:solidFill>
              </a:rPr>
              <a:t> </a:t>
            </a:r>
            <a:r>
              <a:rPr lang="en-US" sz="2200" dirty="0" err="1">
                <a:solidFill>
                  <a:srgbClr val="002060"/>
                </a:solidFill>
              </a:rPr>
              <a:t>liệu</a:t>
            </a:r>
            <a:r>
              <a:rPr lang="en-US" sz="2200" dirty="0">
                <a:solidFill>
                  <a:srgbClr val="002060"/>
                </a:solidFill>
              </a:rPr>
              <a:t>, </a:t>
            </a:r>
            <a:r>
              <a:rPr lang="en-US" sz="2200" dirty="0" err="1">
                <a:solidFill>
                  <a:srgbClr val="002060"/>
                </a:solidFill>
              </a:rPr>
              <a:t>năng</a:t>
            </a:r>
            <a:r>
              <a:rPr lang="en-US" sz="2200" dirty="0">
                <a:solidFill>
                  <a:srgbClr val="002060"/>
                </a:solidFill>
              </a:rPr>
              <a:t> </a:t>
            </a:r>
            <a:r>
              <a:rPr lang="en-US" sz="2200" dirty="0" err="1">
                <a:solidFill>
                  <a:srgbClr val="002060"/>
                </a:solidFill>
              </a:rPr>
              <a:t>lượng</a:t>
            </a:r>
            <a:r>
              <a:rPr lang="en-US" sz="2200" dirty="0">
                <a:solidFill>
                  <a:srgbClr val="002060"/>
                </a:solidFill>
              </a:rPr>
              <a:t> </a:t>
            </a:r>
            <a:r>
              <a:rPr lang="en-US" sz="2200" dirty="0" err="1">
                <a:solidFill>
                  <a:srgbClr val="002060"/>
                </a:solidFill>
              </a:rPr>
              <a:t>và</a:t>
            </a:r>
            <a:r>
              <a:rPr lang="en-US" sz="2200" dirty="0">
                <a:solidFill>
                  <a:srgbClr val="002060"/>
                </a:solidFill>
              </a:rPr>
              <a:t> </a:t>
            </a:r>
            <a:r>
              <a:rPr lang="de-DE" sz="2200" dirty="0">
                <a:solidFill>
                  <a:srgbClr val="002060"/>
                </a:solidFill>
              </a:rPr>
              <a:t>các khoản chi phí trực tiếp khác;</a:t>
            </a:r>
            <a:endParaRPr lang="en-US" sz="2200" dirty="0">
              <a:solidFill>
                <a:srgbClr val="002060"/>
              </a:solidFill>
            </a:endParaRPr>
          </a:p>
          <a:p>
            <a:pPr algn="just">
              <a:spcBef>
                <a:spcPts val="600"/>
              </a:spcBef>
              <a:defRPr/>
            </a:pPr>
            <a:r>
              <a:rPr lang="de-DE" sz="2200" dirty="0">
                <a:solidFill>
                  <a:srgbClr val="002060"/>
                </a:solidFill>
              </a:rPr>
              <a:t>c) Chi phí khấu hao thiết bị y tế, tài sản cố </a:t>
            </a:r>
            <a:r>
              <a:rPr lang="vi-VN" sz="2200" dirty="0">
                <a:solidFill>
                  <a:srgbClr val="002060"/>
                </a:solidFill>
              </a:rPr>
              <a:t>định;</a:t>
            </a:r>
            <a:endParaRPr lang="en-US" sz="2200" dirty="0">
              <a:solidFill>
                <a:srgbClr val="002060"/>
              </a:solidFill>
            </a:endParaRPr>
          </a:p>
          <a:p>
            <a:pPr algn="just">
              <a:spcBef>
                <a:spcPts val="600"/>
              </a:spcBef>
              <a:defRPr/>
            </a:pPr>
            <a:r>
              <a:rPr lang="vi-VN" sz="2200" dirty="0">
                <a:solidFill>
                  <a:srgbClr val="002060"/>
                </a:solidFill>
              </a:rPr>
              <a:t>d) Chi phí </a:t>
            </a:r>
            <a:r>
              <a:rPr lang="de-DE" sz="2200" dirty="0">
                <a:solidFill>
                  <a:srgbClr val="002060"/>
                </a:solidFill>
              </a:rPr>
              <a:t>quản </a:t>
            </a:r>
            <a:r>
              <a:rPr lang="vi-VN" sz="2200" dirty="0">
                <a:solidFill>
                  <a:srgbClr val="002060"/>
                </a:solidFill>
              </a:rPr>
              <a:t>lý</a:t>
            </a:r>
            <a:r>
              <a:rPr lang="en-US" sz="2200" dirty="0">
                <a:solidFill>
                  <a:srgbClr val="002060"/>
                </a:solidFill>
              </a:rPr>
              <a:t> </a:t>
            </a:r>
            <a:r>
              <a:rPr lang="en-US" sz="2200" dirty="0" err="1">
                <a:solidFill>
                  <a:srgbClr val="002060"/>
                </a:solidFill>
              </a:rPr>
              <a:t>gồm</a:t>
            </a:r>
            <a:r>
              <a:rPr lang="en-US" sz="2200" dirty="0">
                <a:solidFill>
                  <a:srgbClr val="002060"/>
                </a:solidFill>
              </a:rPr>
              <a:t>:</a:t>
            </a:r>
            <a:r>
              <a:rPr lang="de-DE" sz="2200" dirty="0">
                <a:solidFill>
                  <a:srgbClr val="002060"/>
                </a:solidFill>
              </a:rPr>
              <a:t> chi phí duy tu, bảo dưỡng thiết bị y tế, TSCĐ, chi phí bảo vệ môi trường, KSNK, chi phí đào tạo, </a:t>
            </a:r>
            <a:r>
              <a:rPr lang="en-US" sz="2200" dirty="0">
                <a:solidFill>
                  <a:srgbClr val="002060"/>
                </a:solidFill>
              </a:rPr>
              <a:t>NCKH</a:t>
            </a:r>
            <a:r>
              <a:rPr lang="vi-VN" sz="2200" dirty="0">
                <a:solidFill>
                  <a:srgbClr val="002060"/>
                </a:solidFill>
              </a:rPr>
              <a:t>, </a:t>
            </a:r>
            <a:r>
              <a:rPr lang="de-DE" sz="2200" b="1" dirty="0">
                <a:solidFill>
                  <a:srgbClr val="7030A0"/>
                </a:solidFill>
              </a:rPr>
              <a:t>công nghệ thông tin</a:t>
            </a:r>
            <a:r>
              <a:rPr lang="de-DE" sz="2200" dirty="0">
                <a:solidFill>
                  <a:srgbClr val="002060"/>
                </a:solidFill>
              </a:rPr>
              <a:t>, chi phí mua bảo hiểm trách nhiệm nghề nghiệp, chi phí quản lý chất lượng, lãi vay (nếu có) và các chi phí khác.</a:t>
            </a:r>
            <a:endParaRPr lang="en-US" sz="2200" dirty="0">
              <a:solidFill>
                <a:srgbClr val="002060"/>
              </a:solidFill>
              <a:latin typeface="+mn-lt"/>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F33D265-9148-965A-F0FF-D52830F3F993}"/>
              </a:ext>
            </a:extLst>
          </p:cNvPr>
          <p:cNvSpPr>
            <a:spLocks noGrp="1" noChangeArrowheads="1"/>
          </p:cNvSpPr>
          <p:nvPr>
            <p:ph type="title"/>
          </p:nvPr>
        </p:nvSpPr>
        <p:spPr>
          <a:xfrm>
            <a:off x="1292225" y="406400"/>
            <a:ext cx="7089775" cy="708025"/>
          </a:xfrm>
        </p:spPr>
        <p:txBody>
          <a:bodyPr/>
          <a:lstStyle/>
          <a:p>
            <a:pPr eaLnBrk="1" hangingPunct="1"/>
            <a:r>
              <a:rPr lang="en-US" altLang="vi-VN" sz="2400"/>
              <a:t>5</a:t>
            </a:r>
            <a:r>
              <a:rPr lang="vi-VN" altLang="vi-VN" sz="2400"/>
              <a:t>. </a:t>
            </a:r>
            <a:r>
              <a:rPr lang="de-DE" altLang="en-US" sz="2400"/>
              <a:t>Điều 110. Giá dịch vụ khám bệnh, chữa bệnh</a:t>
            </a:r>
            <a:endParaRPr lang="en-US" altLang="en-US" sz="2400">
              <a:solidFill>
                <a:srgbClr val="FF0000"/>
              </a:solidFill>
            </a:endParaRPr>
          </a:p>
        </p:txBody>
      </p:sp>
      <p:sp>
        <p:nvSpPr>
          <p:cNvPr id="20483" name="Text Box 3">
            <a:extLst>
              <a:ext uri="{FF2B5EF4-FFF2-40B4-BE49-F238E27FC236}">
                <a16:creationId xmlns:a16="http://schemas.microsoft.com/office/drawing/2014/main" id="{B90A1F38-2324-5AFF-C98E-B5B686658053}"/>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20484" name="Rectangle 43">
            <a:extLst>
              <a:ext uri="{FF2B5EF4-FFF2-40B4-BE49-F238E27FC236}">
                <a16:creationId xmlns:a16="http://schemas.microsoft.com/office/drawing/2014/main" id="{DF568F4A-E3B4-0FEF-7659-261B428D21E7}"/>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20485" name="Rectangle 44">
            <a:extLst>
              <a:ext uri="{FF2B5EF4-FFF2-40B4-BE49-F238E27FC236}">
                <a16:creationId xmlns:a16="http://schemas.microsoft.com/office/drawing/2014/main" id="{D3C5188D-9735-3559-9508-617FBB52E266}"/>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20486" name="Picture 24">
            <a:extLst>
              <a:ext uri="{FF2B5EF4-FFF2-40B4-BE49-F238E27FC236}">
                <a16:creationId xmlns:a16="http://schemas.microsoft.com/office/drawing/2014/main" id="{7E862A91-0286-EFE8-5175-F6E36B806C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Rounded Rectangle 25">
            <a:extLst>
              <a:ext uri="{FF2B5EF4-FFF2-40B4-BE49-F238E27FC236}">
                <a16:creationId xmlns:a16="http://schemas.microsoft.com/office/drawing/2014/main" id="{4CD220E4-B337-421D-A285-B6526D6DF6CC}"/>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5128" name="TextBox 3">
            <a:extLst>
              <a:ext uri="{FF2B5EF4-FFF2-40B4-BE49-F238E27FC236}">
                <a16:creationId xmlns:a16="http://schemas.microsoft.com/office/drawing/2014/main" id="{F6CA2B52-F4BF-4E05-AAE2-D1C5DB92AA38}"/>
              </a:ext>
            </a:extLst>
          </p:cNvPr>
          <p:cNvSpPr txBox="1">
            <a:spLocks noChangeArrowheads="1"/>
          </p:cNvSpPr>
          <p:nvPr/>
        </p:nvSpPr>
        <p:spPr bwMode="auto">
          <a:xfrm>
            <a:off x="533400" y="1165225"/>
            <a:ext cx="8310563" cy="5370513"/>
          </a:xfrm>
          <a:prstGeom prst="rect">
            <a:avLst/>
          </a:prstGeom>
          <a:noFill/>
          <a:ln>
            <a:noFill/>
          </a:ln>
        </p:spPr>
        <p:txBody>
          <a:bodyPr>
            <a:spAutoFit/>
          </a:bodyPr>
          <a:lstStyle>
            <a:lvl1pPr marL="400050" indent="-400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ts val="600"/>
              </a:spcBef>
              <a:defRPr/>
            </a:pPr>
            <a:r>
              <a:rPr lang="de-DE" sz="2200" b="1" dirty="0">
                <a:solidFill>
                  <a:srgbClr val="C00000"/>
                </a:solidFill>
              </a:rPr>
              <a:t>3. Nguyên tắc định g</a:t>
            </a:r>
            <a:r>
              <a:rPr lang="vi-VN" sz="2200" b="1" dirty="0">
                <a:solidFill>
                  <a:srgbClr val="C00000"/>
                </a:solidFill>
              </a:rPr>
              <a:t>iá </a:t>
            </a:r>
            <a:r>
              <a:rPr lang="de-DE" sz="2200" dirty="0">
                <a:solidFill>
                  <a:srgbClr val="002060"/>
                </a:solidFill>
              </a:rPr>
              <a:t>bảo đảm phù hợp với </a:t>
            </a:r>
            <a:r>
              <a:rPr lang="en-US" sz="2200" dirty="0" err="1">
                <a:solidFill>
                  <a:srgbClr val="002060"/>
                </a:solidFill>
              </a:rPr>
              <a:t>loại</a:t>
            </a:r>
            <a:r>
              <a:rPr lang="en-US" sz="2200" dirty="0">
                <a:solidFill>
                  <a:srgbClr val="002060"/>
                </a:solidFill>
              </a:rPr>
              <a:t> </a:t>
            </a:r>
            <a:r>
              <a:rPr lang="en-US" sz="2200" dirty="0" err="1">
                <a:solidFill>
                  <a:srgbClr val="002060"/>
                </a:solidFill>
              </a:rPr>
              <a:t>hình</a:t>
            </a:r>
            <a:r>
              <a:rPr lang="en-US" sz="2200" dirty="0">
                <a:solidFill>
                  <a:srgbClr val="002060"/>
                </a:solidFill>
              </a:rPr>
              <a:t> </a:t>
            </a:r>
            <a:r>
              <a:rPr lang="en-US" sz="2200" dirty="0" err="1">
                <a:solidFill>
                  <a:srgbClr val="002060"/>
                </a:solidFill>
              </a:rPr>
              <a:t>cung</a:t>
            </a:r>
            <a:r>
              <a:rPr lang="en-US" sz="2200" dirty="0">
                <a:solidFill>
                  <a:srgbClr val="002060"/>
                </a:solidFill>
              </a:rPr>
              <a:t> </a:t>
            </a:r>
            <a:r>
              <a:rPr lang="en-US" sz="2200" dirty="0" err="1">
                <a:solidFill>
                  <a:srgbClr val="002060"/>
                </a:solidFill>
              </a:rPr>
              <a:t>cấp</a:t>
            </a:r>
            <a:r>
              <a:rPr lang="en-US" sz="2200" dirty="0">
                <a:solidFill>
                  <a:srgbClr val="002060"/>
                </a:solidFill>
              </a:rPr>
              <a:t> </a:t>
            </a:r>
            <a:r>
              <a:rPr lang="en-US" sz="2200" dirty="0" err="1">
                <a:solidFill>
                  <a:srgbClr val="002060"/>
                </a:solidFill>
              </a:rPr>
              <a:t>dịch</a:t>
            </a:r>
            <a:r>
              <a:rPr lang="en-US" sz="2200" dirty="0">
                <a:solidFill>
                  <a:srgbClr val="002060"/>
                </a:solidFill>
              </a:rPr>
              <a:t> </a:t>
            </a:r>
            <a:r>
              <a:rPr lang="en-US" sz="2200" dirty="0" err="1">
                <a:solidFill>
                  <a:srgbClr val="002060"/>
                </a:solidFill>
              </a:rPr>
              <a:t>vụ</a:t>
            </a:r>
            <a:r>
              <a:rPr lang="en-US" sz="2200" dirty="0">
                <a:solidFill>
                  <a:srgbClr val="002060"/>
                </a:solidFill>
              </a:rPr>
              <a:t> KBCB</a:t>
            </a:r>
            <a:r>
              <a:rPr lang="de-DE" sz="2200" dirty="0">
                <a:solidFill>
                  <a:srgbClr val="002060"/>
                </a:solidFill>
              </a:rPr>
              <a:t>:</a:t>
            </a:r>
            <a:endParaRPr lang="en-US" sz="2200" dirty="0">
              <a:solidFill>
                <a:srgbClr val="002060"/>
              </a:solidFill>
            </a:endParaRPr>
          </a:p>
          <a:p>
            <a:pPr algn="just">
              <a:spcBef>
                <a:spcPts val="600"/>
              </a:spcBef>
              <a:defRPr/>
            </a:pPr>
            <a:r>
              <a:rPr lang="de-DE" sz="2200" dirty="0">
                <a:solidFill>
                  <a:srgbClr val="002060"/>
                </a:solidFill>
              </a:rPr>
              <a:t>a) Bù đắp chi phí thực hiện và phù hợp với </a:t>
            </a:r>
            <a:r>
              <a:rPr lang="en-US" sz="2200" dirty="0" err="1">
                <a:solidFill>
                  <a:srgbClr val="002060"/>
                </a:solidFill>
              </a:rPr>
              <a:t>quy</a:t>
            </a:r>
            <a:r>
              <a:rPr lang="en-US" sz="2200" dirty="0">
                <a:solidFill>
                  <a:srgbClr val="002060"/>
                </a:solidFill>
              </a:rPr>
              <a:t> </a:t>
            </a:r>
            <a:r>
              <a:rPr lang="en-US" sz="2200" dirty="0" err="1">
                <a:solidFill>
                  <a:srgbClr val="002060"/>
                </a:solidFill>
              </a:rPr>
              <a:t>định</a:t>
            </a:r>
            <a:r>
              <a:rPr lang="en-US" sz="2200" dirty="0">
                <a:solidFill>
                  <a:srgbClr val="002060"/>
                </a:solidFill>
              </a:rPr>
              <a:t> </a:t>
            </a:r>
            <a:r>
              <a:rPr lang="en-US" sz="2200" dirty="0" err="1">
                <a:solidFill>
                  <a:srgbClr val="002060"/>
                </a:solidFill>
              </a:rPr>
              <a:t>tại</a:t>
            </a:r>
            <a:r>
              <a:rPr lang="en-US" sz="2200" dirty="0">
                <a:solidFill>
                  <a:srgbClr val="002060"/>
                </a:solidFill>
              </a:rPr>
              <a:t> </a:t>
            </a:r>
            <a:r>
              <a:rPr lang="en-US" sz="2200" dirty="0" err="1">
                <a:solidFill>
                  <a:srgbClr val="002060"/>
                </a:solidFill>
              </a:rPr>
              <a:t>điểm</a:t>
            </a:r>
            <a:r>
              <a:rPr lang="en-US" sz="2200" dirty="0">
                <a:solidFill>
                  <a:srgbClr val="002060"/>
                </a:solidFill>
              </a:rPr>
              <a:t> b </a:t>
            </a:r>
            <a:r>
              <a:rPr lang="en-US" sz="2200" dirty="0" err="1">
                <a:solidFill>
                  <a:srgbClr val="002060"/>
                </a:solidFill>
              </a:rPr>
              <a:t>và</a:t>
            </a:r>
            <a:r>
              <a:rPr lang="en-US" sz="2200" dirty="0">
                <a:solidFill>
                  <a:srgbClr val="002060"/>
                </a:solidFill>
              </a:rPr>
              <a:t> </a:t>
            </a:r>
            <a:r>
              <a:rPr lang="en-US" sz="2200" dirty="0" err="1">
                <a:solidFill>
                  <a:srgbClr val="002060"/>
                </a:solidFill>
              </a:rPr>
              <a:t>điểm</a:t>
            </a:r>
            <a:r>
              <a:rPr lang="en-US" sz="2200" dirty="0">
                <a:solidFill>
                  <a:srgbClr val="002060"/>
                </a:solidFill>
              </a:rPr>
              <a:t> c </a:t>
            </a:r>
            <a:r>
              <a:rPr lang="en-US" sz="2200" dirty="0" err="1">
                <a:solidFill>
                  <a:srgbClr val="002060"/>
                </a:solidFill>
              </a:rPr>
              <a:t>khoản</a:t>
            </a:r>
            <a:r>
              <a:rPr lang="en-US" sz="2200" dirty="0">
                <a:solidFill>
                  <a:srgbClr val="002060"/>
                </a:solidFill>
              </a:rPr>
              <a:t> 4 </a:t>
            </a:r>
            <a:r>
              <a:rPr lang="en-US" sz="2200" dirty="0" err="1">
                <a:solidFill>
                  <a:srgbClr val="002060"/>
                </a:solidFill>
              </a:rPr>
              <a:t>Điều</a:t>
            </a:r>
            <a:r>
              <a:rPr lang="en-US" sz="2200" dirty="0">
                <a:solidFill>
                  <a:srgbClr val="002060"/>
                </a:solidFill>
              </a:rPr>
              <a:t> </a:t>
            </a:r>
            <a:r>
              <a:rPr lang="en-US" sz="2200" dirty="0" err="1">
                <a:solidFill>
                  <a:srgbClr val="002060"/>
                </a:solidFill>
              </a:rPr>
              <a:t>này</a:t>
            </a:r>
            <a:r>
              <a:rPr lang="de-DE" sz="2200" dirty="0">
                <a:solidFill>
                  <a:srgbClr val="002060"/>
                </a:solidFill>
              </a:rPr>
              <a:t>;</a:t>
            </a:r>
            <a:endParaRPr lang="en-US" sz="2200" dirty="0">
              <a:solidFill>
                <a:srgbClr val="002060"/>
              </a:solidFill>
            </a:endParaRPr>
          </a:p>
          <a:p>
            <a:pPr algn="just">
              <a:spcBef>
                <a:spcPts val="600"/>
              </a:spcBef>
              <a:defRPr/>
            </a:pPr>
            <a:r>
              <a:rPr lang="de-DE" sz="2200" dirty="0">
                <a:solidFill>
                  <a:srgbClr val="002060"/>
                </a:solidFill>
              </a:rPr>
              <a:t>b) Hài hòa lợi ích của Nhà nước, quyền và lợi ích hợp pháp của cơ sở KBCB và người bệnh;</a:t>
            </a:r>
            <a:endParaRPr lang="en-US" sz="2200" dirty="0">
              <a:solidFill>
                <a:srgbClr val="002060"/>
              </a:solidFill>
            </a:endParaRPr>
          </a:p>
          <a:p>
            <a:pPr algn="just">
              <a:spcBef>
                <a:spcPts val="600"/>
              </a:spcBef>
              <a:defRPr/>
            </a:pPr>
            <a:r>
              <a:rPr lang="de-DE" sz="2200" dirty="0">
                <a:solidFill>
                  <a:srgbClr val="002060"/>
                </a:solidFill>
              </a:rPr>
              <a:t>c) Rà soát các yếu tố hình thành giá để điều chỉnh trong trường hợp cần thiết. </a:t>
            </a:r>
          </a:p>
          <a:p>
            <a:pPr algn="just">
              <a:spcBef>
                <a:spcPts val="600"/>
              </a:spcBef>
              <a:defRPr/>
            </a:pPr>
            <a:r>
              <a:rPr lang="de-DE" sz="2200" b="1" dirty="0">
                <a:solidFill>
                  <a:srgbClr val="C00000"/>
                </a:solidFill>
              </a:rPr>
              <a:t>4. Căn cứ định giá: </a:t>
            </a:r>
            <a:endParaRPr lang="en-US" sz="2200" b="1" dirty="0">
              <a:solidFill>
                <a:srgbClr val="C00000"/>
              </a:solidFill>
            </a:endParaRPr>
          </a:p>
          <a:p>
            <a:pPr algn="just">
              <a:spcBef>
                <a:spcPts val="600"/>
              </a:spcBef>
              <a:defRPr/>
            </a:pPr>
            <a:r>
              <a:rPr lang="en-US" sz="2200" dirty="0">
                <a:solidFill>
                  <a:srgbClr val="002060"/>
                </a:solidFill>
              </a:rPr>
              <a:t>a) </a:t>
            </a:r>
            <a:r>
              <a:rPr lang="en-US" sz="2200" dirty="0" err="1">
                <a:solidFill>
                  <a:srgbClr val="002060"/>
                </a:solidFill>
              </a:rPr>
              <a:t>Yếu</a:t>
            </a:r>
            <a:r>
              <a:rPr lang="en-US" sz="2200" dirty="0">
                <a:solidFill>
                  <a:srgbClr val="002060"/>
                </a:solidFill>
              </a:rPr>
              <a:t> </a:t>
            </a:r>
            <a:r>
              <a:rPr lang="en-US" sz="2200" dirty="0" err="1">
                <a:solidFill>
                  <a:srgbClr val="002060"/>
                </a:solidFill>
              </a:rPr>
              <a:t>tố</a:t>
            </a:r>
            <a:r>
              <a:rPr lang="en-US" sz="2200" dirty="0">
                <a:solidFill>
                  <a:srgbClr val="002060"/>
                </a:solidFill>
              </a:rPr>
              <a:t> </a:t>
            </a:r>
            <a:r>
              <a:rPr lang="en-US" sz="2200" dirty="0" err="1">
                <a:solidFill>
                  <a:srgbClr val="002060"/>
                </a:solidFill>
              </a:rPr>
              <a:t>hình</a:t>
            </a:r>
            <a:r>
              <a:rPr lang="en-US" sz="2200" dirty="0">
                <a:solidFill>
                  <a:srgbClr val="002060"/>
                </a:solidFill>
              </a:rPr>
              <a:t> </a:t>
            </a:r>
            <a:r>
              <a:rPr lang="en-US" sz="2200" dirty="0" err="1">
                <a:solidFill>
                  <a:srgbClr val="002060"/>
                </a:solidFill>
              </a:rPr>
              <a:t>thành</a:t>
            </a:r>
            <a:r>
              <a:rPr lang="en-US" sz="2200" dirty="0">
                <a:solidFill>
                  <a:srgbClr val="002060"/>
                </a:solidFill>
              </a:rPr>
              <a:t> </a:t>
            </a:r>
            <a:r>
              <a:rPr lang="en-US" sz="2200" dirty="0" err="1">
                <a:solidFill>
                  <a:srgbClr val="002060"/>
                </a:solidFill>
              </a:rPr>
              <a:t>giá</a:t>
            </a:r>
            <a:r>
              <a:rPr lang="en-US" sz="2200" dirty="0">
                <a:solidFill>
                  <a:srgbClr val="002060"/>
                </a:solidFill>
              </a:rPr>
              <a:t> </a:t>
            </a:r>
            <a:r>
              <a:rPr lang="en-US" sz="2200" dirty="0" err="1">
                <a:solidFill>
                  <a:srgbClr val="002060"/>
                </a:solidFill>
              </a:rPr>
              <a:t>dịch</a:t>
            </a:r>
            <a:r>
              <a:rPr lang="en-US" sz="2200" dirty="0">
                <a:solidFill>
                  <a:srgbClr val="002060"/>
                </a:solidFill>
              </a:rPr>
              <a:t> </a:t>
            </a:r>
            <a:r>
              <a:rPr lang="en-US" sz="2200" dirty="0" err="1">
                <a:solidFill>
                  <a:srgbClr val="002060"/>
                </a:solidFill>
              </a:rPr>
              <a:t>vụ</a:t>
            </a:r>
            <a:r>
              <a:rPr lang="en-US" sz="2200" dirty="0">
                <a:solidFill>
                  <a:srgbClr val="002060"/>
                </a:solidFill>
              </a:rPr>
              <a:t> KBCB </a:t>
            </a:r>
            <a:r>
              <a:rPr lang="en-US" sz="2200" dirty="0" err="1">
                <a:solidFill>
                  <a:srgbClr val="002060"/>
                </a:solidFill>
              </a:rPr>
              <a:t>tại</a:t>
            </a:r>
            <a:r>
              <a:rPr lang="en-US" sz="2200" dirty="0">
                <a:solidFill>
                  <a:srgbClr val="002060"/>
                </a:solidFill>
              </a:rPr>
              <a:t> </a:t>
            </a:r>
            <a:r>
              <a:rPr lang="en-US" sz="2200" dirty="0" err="1">
                <a:solidFill>
                  <a:srgbClr val="002060"/>
                </a:solidFill>
              </a:rPr>
              <a:t>thời</a:t>
            </a:r>
            <a:r>
              <a:rPr lang="en-US" sz="2200" dirty="0">
                <a:solidFill>
                  <a:srgbClr val="002060"/>
                </a:solidFill>
              </a:rPr>
              <a:t> </a:t>
            </a:r>
            <a:r>
              <a:rPr lang="en-US" sz="2200" dirty="0" err="1">
                <a:solidFill>
                  <a:srgbClr val="002060"/>
                </a:solidFill>
              </a:rPr>
              <a:t>điểm</a:t>
            </a:r>
            <a:r>
              <a:rPr lang="en-US" sz="2200" dirty="0">
                <a:solidFill>
                  <a:srgbClr val="002060"/>
                </a:solidFill>
              </a:rPr>
              <a:t> </a:t>
            </a:r>
            <a:r>
              <a:rPr lang="en-US" sz="2200" dirty="0" err="1">
                <a:solidFill>
                  <a:srgbClr val="002060"/>
                </a:solidFill>
              </a:rPr>
              <a:t>định</a:t>
            </a:r>
            <a:r>
              <a:rPr lang="en-US" sz="2200" dirty="0">
                <a:solidFill>
                  <a:srgbClr val="002060"/>
                </a:solidFill>
              </a:rPr>
              <a:t> </a:t>
            </a:r>
            <a:r>
              <a:rPr lang="en-US" sz="2200" dirty="0" err="1">
                <a:solidFill>
                  <a:srgbClr val="002060"/>
                </a:solidFill>
              </a:rPr>
              <a:t>giá</a:t>
            </a:r>
            <a:r>
              <a:rPr lang="en-US" sz="2200" dirty="0">
                <a:solidFill>
                  <a:srgbClr val="002060"/>
                </a:solidFill>
              </a:rPr>
              <a:t>;</a:t>
            </a:r>
          </a:p>
          <a:p>
            <a:pPr algn="just">
              <a:spcBef>
                <a:spcPts val="600"/>
              </a:spcBef>
              <a:defRPr/>
            </a:pPr>
            <a:r>
              <a:rPr lang="en-US" sz="2200" dirty="0">
                <a:solidFill>
                  <a:srgbClr val="002060"/>
                </a:solidFill>
              </a:rPr>
              <a:t>b) </a:t>
            </a:r>
            <a:r>
              <a:rPr lang="en-US" sz="2200" dirty="0" err="1">
                <a:solidFill>
                  <a:srgbClr val="002060"/>
                </a:solidFill>
              </a:rPr>
              <a:t>Quan</a:t>
            </a:r>
            <a:r>
              <a:rPr lang="en-US" sz="2200" dirty="0">
                <a:solidFill>
                  <a:srgbClr val="002060"/>
                </a:solidFill>
              </a:rPr>
              <a:t> </a:t>
            </a:r>
            <a:r>
              <a:rPr lang="en-US" sz="2200" dirty="0" err="1">
                <a:solidFill>
                  <a:srgbClr val="002060"/>
                </a:solidFill>
              </a:rPr>
              <a:t>hệ</a:t>
            </a:r>
            <a:r>
              <a:rPr lang="en-US" sz="2200" dirty="0">
                <a:solidFill>
                  <a:srgbClr val="002060"/>
                </a:solidFill>
              </a:rPr>
              <a:t> </a:t>
            </a:r>
            <a:r>
              <a:rPr lang="en-US" sz="2200" dirty="0" err="1">
                <a:solidFill>
                  <a:srgbClr val="002060"/>
                </a:solidFill>
              </a:rPr>
              <a:t>cung</a:t>
            </a:r>
            <a:r>
              <a:rPr lang="en-US" sz="2200" dirty="0">
                <a:solidFill>
                  <a:srgbClr val="002060"/>
                </a:solidFill>
              </a:rPr>
              <a:t> </a:t>
            </a:r>
            <a:r>
              <a:rPr lang="en-US" sz="2200" dirty="0" err="1">
                <a:solidFill>
                  <a:srgbClr val="002060"/>
                </a:solidFill>
              </a:rPr>
              <a:t>cầu</a:t>
            </a:r>
            <a:r>
              <a:rPr lang="en-US" sz="2200" dirty="0">
                <a:solidFill>
                  <a:srgbClr val="002060"/>
                </a:solidFill>
              </a:rPr>
              <a:t>, </a:t>
            </a:r>
            <a:r>
              <a:rPr lang="en-US" sz="2200" dirty="0" err="1">
                <a:solidFill>
                  <a:srgbClr val="002060"/>
                </a:solidFill>
              </a:rPr>
              <a:t>khả</a:t>
            </a:r>
            <a:r>
              <a:rPr lang="en-US" sz="2200" dirty="0">
                <a:solidFill>
                  <a:srgbClr val="002060"/>
                </a:solidFill>
              </a:rPr>
              <a:t> </a:t>
            </a:r>
            <a:r>
              <a:rPr lang="en-US" sz="2200" dirty="0" err="1">
                <a:solidFill>
                  <a:srgbClr val="002060"/>
                </a:solidFill>
              </a:rPr>
              <a:t>năng</a:t>
            </a:r>
            <a:r>
              <a:rPr lang="en-US" sz="2200" dirty="0">
                <a:solidFill>
                  <a:srgbClr val="002060"/>
                </a:solidFill>
              </a:rPr>
              <a:t> chi </a:t>
            </a:r>
            <a:r>
              <a:rPr lang="en-US" sz="2200" dirty="0" err="1">
                <a:solidFill>
                  <a:srgbClr val="002060"/>
                </a:solidFill>
              </a:rPr>
              <a:t>trả</a:t>
            </a:r>
            <a:r>
              <a:rPr lang="en-US" sz="2200" dirty="0">
                <a:solidFill>
                  <a:srgbClr val="002060"/>
                </a:solidFill>
              </a:rPr>
              <a:t> </a:t>
            </a:r>
            <a:r>
              <a:rPr lang="en-US" sz="2200" dirty="0" err="1">
                <a:solidFill>
                  <a:srgbClr val="002060"/>
                </a:solidFill>
              </a:rPr>
              <a:t>của</a:t>
            </a:r>
            <a:r>
              <a:rPr lang="en-US" sz="2200" dirty="0">
                <a:solidFill>
                  <a:srgbClr val="002060"/>
                </a:solidFill>
              </a:rPr>
              <a:t> </a:t>
            </a:r>
            <a:r>
              <a:rPr lang="en-US" sz="2200" dirty="0" err="1">
                <a:solidFill>
                  <a:srgbClr val="002060"/>
                </a:solidFill>
              </a:rPr>
              <a:t>người</a:t>
            </a:r>
            <a:r>
              <a:rPr lang="en-US" sz="2200" dirty="0">
                <a:solidFill>
                  <a:srgbClr val="002060"/>
                </a:solidFill>
              </a:rPr>
              <a:t> </a:t>
            </a:r>
            <a:r>
              <a:rPr lang="en-US" sz="2200" dirty="0" err="1">
                <a:solidFill>
                  <a:srgbClr val="002060"/>
                </a:solidFill>
              </a:rPr>
              <a:t>bệnh</a:t>
            </a:r>
            <a:r>
              <a:rPr lang="en-US" sz="2200" dirty="0">
                <a:solidFill>
                  <a:srgbClr val="002060"/>
                </a:solidFill>
              </a:rPr>
              <a:t>;</a:t>
            </a:r>
          </a:p>
          <a:p>
            <a:pPr algn="just">
              <a:spcBef>
                <a:spcPts val="600"/>
              </a:spcBef>
              <a:defRPr/>
            </a:pPr>
            <a:r>
              <a:rPr lang="de-DE" sz="2200" dirty="0">
                <a:solidFill>
                  <a:srgbClr val="002060"/>
                </a:solidFill>
              </a:rPr>
              <a:t>c) </a:t>
            </a:r>
            <a:r>
              <a:rPr lang="en-US" sz="2200" dirty="0" err="1">
                <a:solidFill>
                  <a:srgbClr val="002060"/>
                </a:solidFill>
              </a:rPr>
              <a:t>Chủ</a:t>
            </a:r>
            <a:r>
              <a:rPr lang="en-US" sz="2200" dirty="0">
                <a:solidFill>
                  <a:srgbClr val="002060"/>
                </a:solidFill>
              </a:rPr>
              <a:t> </a:t>
            </a:r>
            <a:r>
              <a:rPr lang="en-US" sz="2200" dirty="0" err="1">
                <a:solidFill>
                  <a:srgbClr val="002060"/>
                </a:solidFill>
              </a:rPr>
              <a:t>trương</a:t>
            </a:r>
            <a:r>
              <a:rPr lang="en-US" sz="2200" dirty="0">
                <a:solidFill>
                  <a:srgbClr val="002060"/>
                </a:solidFill>
              </a:rPr>
              <a:t>, </a:t>
            </a:r>
            <a:r>
              <a:rPr lang="en-US" sz="2200" dirty="0" err="1">
                <a:solidFill>
                  <a:srgbClr val="002060"/>
                </a:solidFill>
              </a:rPr>
              <a:t>chính</a:t>
            </a:r>
            <a:r>
              <a:rPr lang="en-US" sz="2200" dirty="0">
                <a:solidFill>
                  <a:srgbClr val="002060"/>
                </a:solidFill>
              </a:rPr>
              <a:t> </a:t>
            </a:r>
            <a:r>
              <a:rPr lang="en-US" sz="2200" dirty="0" err="1">
                <a:solidFill>
                  <a:srgbClr val="002060"/>
                </a:solidFill>
              </a:rPr>
              <a:t>sách</a:t>
            </a:r>
            <a:r>
              <a:rPr lang="en-US" sz="2200" dirty="0">
                <a:solidFill>
                  <a:srgbClr val="002060"/>
                </a:solidFill>
              </a:rPr>
              <a:t>, </a:t>
            </a:r>
            <a:r>
              <a:rPr lang="en-US" sz="2200" dirty="0" err="1">
                <a:solidFill>
                  <a:srgbClr val="002060"/>
                </a:solidFill>
              </a:rPr>
              <a:t>pháp</a:t>
            </a:r>
            <a:r>
              <a:rPr lang="en-US" sz="2200" dirty="0">
                <a:solidFill>
                  <a:srgbClr val="002060"/>
                </a:solidFill>
              </a:rPr>
              <a:t> </a:t>
            </a:r>
            <a:r>
              <a:rPr lang="en-US" sz="2200" dirty="0" err="1">
                <a:solidFill>
                  <a:srgbClr val="002060"/>
                </a:solidFill>
              </a:rPr>
              <a:t>luật</a:t>
            </a:r>
            <a:r>
              <a:rPr lang="en-US" sz="2200" dirty="0">
                <a:solidFill>
                  <a:srgbClr val="002060"/>
                </a:solidFill>
              </a:rPr>
              <a:t> </a:t>
            </a:r>
            <a:r>
              <a:rPr lang="en-US" sz="2200" dirty="0" err="1">
                <a:solidFill>
                  <a:srgbClr val="002060"/>
                </a:solidFill>
              </a:rPr>
              <a:t>về</a:t>
            </a:r>
            <a:r>
              <a:rPr lang="en-US" sz="2200" dirty="0">
                <a:solidFill>
                  <a:srgbClr val="002060"/>
                </a:solidFill>
              </a:rPr>
              <a:t> </a:t>
            </a:r>
            <a:r>
              <a:rPr lang="en-US" sz="2200" dirty="0" err="1">
                <a:solidFill>
                  <a:srgbClr val="002060"/>
                </a:solidFill>
              </a:rPr>
              <a:t>tự</a:t>
            </a:r>
            <a:r>
              <a:rPr lang="en-US" sz="2200" dirty="0">
                <a:solidFill>
                  <a:srgbClr val="002060"/>
                </a:solidFill>
              </a:rPr>
              <a:t> </a:t>
            </a:r>
            <a:r>
              <a:rPr lang="en-US" sz="2200" dirty="0" err="1">
                <a:solidFill>
                  <a:srgbClr val="002060"/>
                </a:solidFill>
              </a:rPr>
              <a:t>chủ</a:t>
            </a:r>
            <a:r>
              <a:rPr lang="en-US" sz="2200" dirty="0">
                <a:solidFill>
                  <a:srgbClr val="002060"/>
                </a:solidFill>
              </a:rPr>
              <a:t>, </a:t>
            </a:r>
            <a:r>
              <a:rPr lang="de-DE" sz="2200" dirty="0">
                <a:solidFill>
                  <a:srgbClr val="002060"/>
                </a:solidFill>
              </a:rPr>
              <a:t>chủ trương, CS phát triển KTXH của Nhà nước trong từng thời kỳ theo lộ trình tính đúng, tính đủ giá KBCB do Chính phủ quy định. </a:t>
            </a:r>
            <a:endParaRPr lang="en-US" sz="2200" dirty="0">
              <a:solidFill>
                <a:srgbClr val="002060"/>
              </a:solidFill>
              <a:latin typeface="+mn-lt"/>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08ED214-0849-E6B6-73DF-C5251AB47866}"/>
              </a:ext>
            </a:extLst>
          </p:cNvPr>
          <p:cNvSpPr>
            <a:spLocks noGrp="1" noChangeArrowheads="1"/>
          </p:cNvSpPr>
          <p:nvPr>
            <p:ph type="title"/>
          </p:nvPr>
        </p:nvSpPr>
        <p:spPr>
          <a:xfrm>
            <a:off x="1292225" y="406400"/>
            <a:ext cx="7089775" cy="708025"/>
          </a:xfrm>
        </p:spPr>
        <p:txBody>
          <a:bodyPr/>
          <a:lstStyle/>
          <a:p>
            <a:pPr eaLnBrk="1" hangingPunct="1"/>
            <a:r>
              <a:rPr lang="en-US" altLang="vi-VN" sz="2400"/>
              <a:t>5</a:t>
            </a:r>
            <a:r>
              <a:rPr lang="vi-VN" altLang="vi-VN" sz="2400"/>
              <a:t>. </a:t>
            </a:r>
            <a:r>
              <a:rPr lang="de-DE" altLang="en-US" sz="2400"/>
              <a:t>Điều 110. Giá dịch vụ khám bệnh, chữa bệnh</a:t>
            </a:r>
            <a:endParaRPr lang="en-US" altLang="en-US" sz="2400">
              <a:solidFill>
                <a:srgbClr val="FF0000"/>
              </a:solidFill>
            </a:endParaRPr>
          </a:p>
        </p:txBody>
      </p:sp>
      <p:sp>
        <p:nvSpPr>
          <p:cNvPr id="22531" name="Text Box 3">
            <a:extLst>
              <a:ext uri="{FF2B5EF4-FFF2-40B4-BE49-F238E27FC236}">
                <a16:creationId xmlns:a16="http://schemas.microsoft.com/office/drawing/2014/main" id="{B5E32511-B08C-CAA4-642C-AD3FEABCEFF2}"/>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22532" name="Rectangle 43">
            <a:extLst>
              <a:ext uri="{FF2B5EF4-FFF2-40B4-BE49-F238E27FC236}">
                <a16:creationId xmlns:a16="http://schemas.microsoft.com/office/drawing/2014/main" id="{D688808F-8FA9-6F56-6D94-FDE7B84BE3CB}"/>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22533" name="Rectangle 44">
            <a:extLst>
              <a:ext uri="{FF2B5EF4-FFF2-40B4-BE49-F238E27FC236}">
                <a16:creationId xmlns:a16="http://schemas.microsoft.com/office/drawing/2014/main" id="{BD14AD06-C2F8-B557-E680-23B8CBFD6CC3}"/>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22534" name="Picture 24">
            <a:extLst>
              <a:ext uri="{FF2B5EF4-FFF2-40B4-BE49-F238E27FC236}">
                <a16:creationId xmlns:a16="http://schemas.microsoft.com/office/drawing/2014/main" id="{331352D9-5FD9-5E78-DFEB-FC82A582AC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Rounded Rectangle 25">
            <a:extLst>
              <a:ext uri="{FF2B5EF4-FFF2-40B4-BE49-F238E27FC236}">
                <a16:creationId xmlns:a16="http://schemas.microsoft.com/office/drawing/2014/main" id="{9E4568F4-B751-0469-6DC9-736B21143C25}"/>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22536" name="TextBox 3">
            <a:extLst>
              <a:ext uri="{FF2B5EF4-FFF2-40B4-BE49-F238E27FC236}">
                <a16:creationId xmlns:a16="http://schemas.microsoft.com/office/drawing/2014/main" id="{A418F822-5B32-9420-4CEF-E499C2DFCA8C}"/>
              </a:ext>
            </a:extLst>
          </p:cNvPr>
          <p:cNvSpPr txBox="1">
            <a:spLocks noChangeArrowheads="1"/>
          </p:cNvSpPr>
          <p:nvPr/>
        </p:nvSpPr>
        <p:spPr bwMode="auto">
          <a:xfrm>
            <a:off x="533400" y="1368425"/>
            <a:ext cx="8310563"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0050" indent="-400050">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just">
              <a:spcBef>
                <a:spcPts val="600"/>
              </a:spcBef>
              <a:buFontTx/>
              <a:buNone/>
            </a:pPr>
            <a:r>
              <a:rPr lang="de-DE" altLang="en-US" sz="2200" b="1">
                <a:solidFill>
                  <a:srgbClr val="C00000"/>
                </a:solidFill>
              </a:rPr>
              <a:t>5. </a:t>
            </a:r>
            <a:r>
              <a:rPr lang="en-US" altLang="en-US" sz="2200" b="1">
                <a:solidFill>
                  <a:srgbClr val="C00000"/>
                </a:solidFill>
              </a:rPr>
              <a:t>Bộ trưởng </a:t>
            </a:r>
            <a:r>
              <a:rPr lang="vi-VN" altLang="en-US" sz="2200" b="1">
                <a:solidFill>
                  <a:srgbClr val="C00000"/>
                </a:solidFill>
              </a:rPr>
              <a:t>Bộ Y tế </a:t>
            </a:r>
            <a:r>
              <a:rPr lang="de-DE" altLang="en-US" sz="2200">
                <a:solidFill>
                  <a:srgbClr val="002060"/>
                </a:solidFill>
              </a:rPr>
              <a:t>có trách nhiệm c</a:t>
            </a:r>
            <a:r>
              <a:rPr lang="en-US" altLang="en-US" sz="2200">
                <a:solidFill>
                  <a:srgbClr val="002060"/>
                </a:solidFill>
              </a:rPr>
              <a:t>hủ trì phối hợp với Bộ trưởng Bộ Tài chính quy định </a:t>
            </a:r>
            <a:r>
              <a:rPr lang="vi-VN" altLang="en-US" sz="2200">
                <a:solidFill>
                  <a:srgbClr val="002060"/>
                </a:solidFill>
              </a:rPr>
              <a:t>phương pháp định giá đối với dịch vụ khám bệnh, chữa bệnh;</a:t>
            </a:r>
            <a:endParaRPr lang="en-US" altLang="en-US" sz="2200">
              <a:solidFill>
                <a:srgbClr val="002060"/>
              </a:solidFill>
            </a:endParaRPr>
          </a:p>
          <a:p>
            <a:pPr algn="just">
              <a:spcBef>
                <a:spcPts val="600"/>
              </a:spcBef>
              <a:buFontTx/>
              <a:buNone/>
            </a:pPr>
            <a:r>
              <a:rPr lang="en-US" altLang="en-US" sz="2200" b="1">
                <a:solidFill>
                  <a:srgbClr val="C00000"/>
                </a:solidFill>
              </a:rPr>
              <a:t>6. </a:t>
            </a:r>
            <a:r>
              <a:rPr lang="vi-VN" altLang="en-US" sz="2200" b="1">
                <a:solidFill>
                  <a:srgbClr val="C00000"/>
                </a:solidFill>
              </a:rPr>
              <a:t>Thẩm quyền định giá dịch vụ </a:t>
            </a:r>
            <a:r>
              <a:rPr lang="en-US" altLang="en-US" sz="2200" b="1">
                <a:solidFill>
                  <a:srgbClr val="C00000"/>
                </a:solidFill>
              </a:rPr>
              <a:t>KBCB (k5,6,7)</a:t>
            </a:r>
          </a:p>
          <a:p>
            <a:pPr algn="just">
              <a:spcBef>
                <a:spcPts val="600"/>
              </a:spcBef>
              <a:buFontTx/>
              <a:buNone/>
            </a:pPr>
            <a:r>
              <a:rPr lang="vi-VN" altLang="en-US" sz="2200">
                <a:solidFill>
                  <a:srgbClr val="002060"/>
                </a:solidFill>
              </a:rPr>
              <a:t>a) Giá </a:t>
            </a:r>
            <a:r>
              <a:rPr lang="en-US" altLang="en-US" sz="2200">
                <a:solidFill>
                  <a:srgbClr val="002060"/>
                </a:solidFill>
              </a:rPr>
              <a:t>thanh toán bảo hiểm y tế và DV </a:t>
            </a:r>
            <a:r>
              <a:rPr lang="vi-VN" altLang="en-US" sz="2200">
                <a:solidFill>
                  <a:srgbClr val="002060"/>
                </a:solidFill>
              </a:rPr>
              <a:t>do </a:t>
            </a:r>
            <a:r>
              <a:rPr lang="en-US" altLang="en-US" sz="2200">
                <a:solidFill>
                  <a:srgbClr val="002060"/>
                </a:solidFill>
              </a:rPr>
              <a:t>NSNN </a:t>
            </a:r>
            <a:r>
              <a:rPr lang="vi-VN" altLang="en-US" sz="2200">
                <a:solidFill>
                  <a:srgbClr val="002060"/>
                </a:solidFill>
              </a:rPr>
              <a:t>thanh toán</a:t>
            </a:r>
            <a:r>
              <a:rPr lang="en-US" altLang="en-US" sz="2200">
                <a:solidFill>
                  <a:srgbClr val="002060"/>
                </a:solidFill>
              </a:rPr>
              <a:t>:</a:t>
            </a:r>
          </a:p>
          <a:p>
            <a:pPr algn="just">
              <a:spcBef>
                <a:spcPts val="600"/>
              </a:spcBef>
              <a:buFontTx/>
              <a:buNone/>
            </a:pPr>
            <a:r>
              <a:rPr lang="en-US" altLang="en-US" sz="2200">
                <a:solidFill>
                  <a:srgbClr val="002060"/>
                </a:solidFill>
              </a:rPr>
              <a:t>- </a:t>
            </a:r>
            <a:r>
              <a:rPr lang="vi-VN" altLang="en-US" sz="2200">
                <a:solidFill>
                  <a:srgbClr val="002060"/>
                </a:solidFill>
              </a:rPr>
              <a:t>Bộ trưởng Bộ Y tế</a:t>
            </a:r>
            <a:r>
              <a:rPr lang="en-US" altLang="en-US" sz="2200">
                <a:solidFill>
                  <a:srgbClr val="002060"/>
                </a:solidFill>
              </a:rPr>
              <a:t> quy định giá cụ thể đối </a:t>
            </a:r>
            <a:r>
              <a:rPr lang="vi-VN" altLang="en-US" sz="2200">
                <a:solidFill>
                  <a:srgbClr val="002060"/>
                </a:solidFill>
              </a:rPr>
              <a:t>với các cơ sở </a:t>
            </a:r>
            <a:r>
              <a:rPr lang="en-US" altLang="en-US" sz="2200">
                <a:solidFill>
                  <a:srgbClr val="002060"/>
                </a:solidFill>
              </a:rPr>
              <a:t>KBCB</a:t>
            </a:r>
            <a:r>
              <a:rPr lang="vi-VN" altLang="en-US" sz="2200">
                <a:solidFill>
                  <a:srgbClr val="002060"/>
                </a:solidFill>
              </a:rPr>
              <a:t> thuộc Bộ Y tế và các Bộ khác</a:t>
            </a:r>
            <a:r>
              <a:rPr lang="en-US" altLang="en-US" sz="2200">
                <a:solidFill>
                  <a:srgbClr val="002060"/>
                </a:solidFill>
              </a:rPr>
              <a:t>.</a:t>
            </a:r>
          </a:p>
          <a:p>
            <a:pPr algn="just">
              <a:spcBef>
                <a:spcPts val="600"/>
              </a:spcBef>
              <a:buFontTx/>
              <a:buNone/>
            </a:pPr>
            <a:r>
              <a:rPr lang="en-US" altLang="en-US" sz="2200">
                <a:solidFill>
                  <a:srgbClr val="002060"/>
                </a:solidFill>
              </a:rPr>
              <a:t>- HĐND</a:t>
            </a:r>
            <a:r>
              <a:rPr lang="vi-VN" altLang="en-US" sz="2200">
                <a:solidFill>
                  <a:srgbClr val="002060"/>
                </a:solidFill>
              </a:rPr>
              <a:t> cấp tỉnh quy định </a:t>
            </a:r>
            <a:r>
              <a:rPr lang="en-US" altLang="en-US" sz="2200">
                <a:solidFill>
                  <a:srgbClr val="002060"/>
                </a:solidFill>
              </a:rPr>
              <a:t>giá </a:t>
            </a:r>
            <a:r>
              <a:rPr lang="vi-VN" altLang="en-US" sz="2200">
                <a:solidFill>
                  <a:srgbClr val="002060"/>
                </a:solidFill>
              </a:rPr>
              <a:t>các cơ sở của </a:t>
            </a:r>
            <a:r>
              <a:rPr lang="en-US" altLang="en-US" sz="2200">
                <a:solidFill>
                  <a:srgbClr val="002060"/>
                </a:solidFill>
              </a:rPr>
              <a:t>NN </a:t>
            </a:r>
            <a:r>
              <a:rPr lang="vi-VN" altLang="en-US" sz="2200">
                <a:solidFill>
                  <a:srgbClr val="002060"/>
                </a:solidFill>
              </a:rPr>
              <a:t>trên địa bàn quản lý thuộc phạm vi được phân quyền nhưng không được vượt quá giá do Bộ trưởng </a:t>
            </a:r>
            <a:r>
              <a:rPr lang="en-US" altLang="en-US" sz="2200">
                <a:solidFill>
                  <a:srgbClr val="002060"/>
                </a:solidFill>
              </a:rPr>
              <a:t>BYT </a:t>
            </a:r>
            <a:r>
              <a:rPr lang="vi-VN" altLang="en-US" sz="2200">
                <a:solidFill>
                  <a:srgbClr val="002060"/>
                </a:solidFill>
              </a:rPr>
              <a:t>quy định</a:t>
            </a:r>
            <a:r>
              <a:rPr lang="en-US" altLang="en-US" sz="2200">
                <a:solidFill>
                  <a:srgbClr val="002060"/>
                </a:solidFill>
              </a:rPr>
              <a:t> đối </a:t>
            </a:r>
            <a:r>
              <a:rPr lang="vi-VN" altLang="en-US" sz="2200">
                <a:solidFill>
                  <a:srgbClr val="002060"/>
                </a:solidFill>
              </a:rPr>
              <a:t>với các cơ sở </a:t>
            </a:r>
            <a:r>
              <a:rPr lang="en-US" altLang="en-US" sz="2200">
                <a:solidFill>
                  <a:srgbClr val="002060"/>
                </a:solidFill>
              </a:rPr>
              <a:t>KBCB </a:t>
            </a:r>
            <a:r>
              <a:rPr lang="vi-VN" altLang="en-US" sz="2200">
                <a:solidFill>
                  <a:srgbClr val="002060"/>
                </a:solidFill>
              </a:rPr>
              <a:t>thuộc Bộ Y tế và các Bộ khác</a:t>
            </a:r>
            <a:r>
              <a:rPr lang="en-US" altLang="en-US" sz="2200">
                <a:solidFill>
                  <a:srgbClr val="002060"/>
                </a:solidFill>
              </a:rPr>
              <a:t>.</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87E2849-146C-37AA-11F7-AD0847ED0709}"/>
              </a:ext>
            </a:extLst>
          </p:cNvPr>
          <p:cNvSpPr>
            <a:spLocks noGrp="1" noChangeArrowheads="1"/>
          </p:cNvSpPr>
          <p:nvPr>
            <p:ph type="title"/>
          </p:nvPr>
        </p:nvSpPr>
        <p:spPr>
          <a:xfrm>
            <a:off x="1292225" y="406400"/>
            <a:ext cx="7089775" cy="708025"/>
          </a:xfrm>
        </p:spPr>
        <p:txBody>
          <a:bodyPr/>
          <a:lstStyle/>
          <a:p>
            <a:pPr eaLnBrk="1" hangingPunct="1"/>
            <a:r>
              <a:rPr lang="en-US" altLang="vi-VN" sz="2400"/>
              <a:t>5</a:t>
            </a:r>
            <a:r>
              <a:rPr lang="vi-VN" altLang="vi-VN" sz="2400"/>
              <a:t>. </a:t>
            </a:r>
            <a:r>
              <a:rPr lang="de-DE" altLang="en-US" sz="2400"/>
              <a:t>Điều 110. Giá dịch vụ khám bệnh, chữa bệnh</a:t>
            </a:r>
            <a:endParaRPr lang="en-US" altLang="en-US" sz="2400">
              <a:solidFill>
                <a:srgbClr val="FF0000"/>
              </a:solidFill>
            </a:endParaRPr>
          </a:p>
        </p:txBody>
      </p:sp>
      <p:sp>
        <p:nvSpPr>
          <p:cNvPr id="24579" name="Text Box 3">
            <a:extLst>
              <a:ext uri="{FF2B5EF4-FFF2-40B4-BE49-F238E27FC236}">
                <a16:creationId xmlns:a16="http://schemas.microsoft.com/office/drawing/2014/main" id="{ED412C17-5700-F72D-66EB-C341208E6671}"/>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24580" name="Rectangle 43">
            <a:extLst>
              <a:ext uri="{FF2B5EF4-FFF2-40B4-BE49-F238E27FC236}">
                <a16:creationId xmlns:a16="http://schemas.microsoft.com/office/drawing/2014/main" id="{448D3945-CBF5-F821-FBEE-B602DCBB2877}"/>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24581" name="Rectangle 44">
            <a:extLst>
              <a:ext uri="{FF2B5EF4-FFF2-40B4-BE49-F238E27FC236}">
                <a16:creationId xmlns:a16="http://schemas.microsoft.com/office/drawing/2014/main" id="{EFF769DB-886F-44DE-FB5A-C3A21D191532}"/>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24582" name="Picture 24">
            <a:extLst>
              <a:ext uri="{FF2B5EF4-FFF2-40B4-BE49-F238E27FC236}">
                <a16:creationId xmlns:a16="http://schemas.microsoft.com/office/drawing/2014/main" id="{BE370402-E56B-D740-DCF5-8F642139D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Rounded Rectangle 25">
            <a:extLst>
              <a:ext uri="{FF2B5EF4-FFF2-40B4-BE49-F238E27FC236}">
                <a16:creationId xmlns:a16="http://schemas.microsoft.com/office/drawing/2014/main" id="{28256E67-4147-6F82-B5D8-473433D30B40}"/>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24584" name="TextBox 3">
            <a:extLst>
              <a:ext uri="{FF2B5EF4-FFF2-40B4-BE49-F238E27FC236}">
                <a16:creationId xmlns:a16="http://schemas.microsoft.com/office/drawing/2014/main" id="{BF6306B8-C6D0-57D3-2DAB-3ADDA24A5E69}"/>
              </a:ext>
            </a:extLst>
          </p:cNvPr>
          <p:cNvSpPr txBox="1">
            <a:spLocks noChangeArrowheads="1"/>
          </p:cNvSpPr>
          <p:nvPr/>
        </p:nvSpPr>
        <p:spPr bwMode="auto">
          <a:xfrm>
            <a:off x="533400" y="1368425"/>
            <a:ext cx="8310563"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0050" indent="-400050">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just">
              <a:spcBef>
                <a:spcPct val="0"/>
              </a:spcBef>
              <a:buFontTx/>
              <a:buNone/>
            </a:pPr>
            <a:r>
              <a:rPr lang="en-US" altLang="en-US" sz="2200" b="1">
                <a:solidFill>
                  <a:srgbClr val="C00000"/>
                </a:solidFill>
              </a:rPr>
              <a:t>6. </a:t>
            </a:r>
            <a:r>
              <a:rPr lang="vi-VN" altLang="en-US" sz="2200" b="1">
                <a:solidFill>
                  <a:srgbClr val="C00000"/>
                </a:solidFill>
              </a:rPr>
              <a:t>Thẩm quyền định giá dịch vụ </a:t>
            </a:r>
            <a:r>
              <a:rPr lang="en-US" altLang="en-US" sz="2200" b="1">
                <a:solidFill>
                  <a:srgbClr val="C00000"/>
                </a:solidFill>
              </a:rPr>
              <a:t>KBCB</a:t>
            </a:r>
          </a:p>
          <a:p>
            <a:pPr algn="just">
              <a:spcBef>
                <a:spcPct val="0"/>
              </a:spcBef>
              <a:buFontTx/>
              <a:buNone/>
            </a:pPr>
            <a:r>
              <a:rPr lang="en-US" altLang="en-US" sz="2200" b="1">
                <a:solidFill>
                  <a:srgbClr val="7030A0"/>
                </a:solidFill>
              </a:rPr>
              <a:t>b) </a:t>
            </a:r>
            <a:r>
              <a:rPr lang="vi-VN" altLang="en-US" sz="2200" b="1">
                <a:solidFill>
                  <a:srgbClr val="7030A0"/>
                </a:solidFill>
              </a:rPr>
              <a:t>Giá dịch vụ </a:t>
            </a:r>
            <a:r>
              <a:rPr lang="en-US" altLang="en-US" sz="2200" b="1">
                <a:solidFill>
                  <a:srgbClr val="7030A0"/>
                </a:solidFill>
              </a:rPr>
              <a:t>KBCB không thuộc phạm vi thanh toán của quỹ BHYT </a:t>
            </a:r>
            <a:r>
              <a:rPr lang="vi-VN" altLang="en-US" sz="2200" b="1">
                <a:solidFill>
                  <a:srgbClr val="7030A0"/>
                </a:solidFill>
              </a:rPr>
              <a:t>mà không phải là dịch vụ </a:t>
            </a:r>
            <a:r>
              <a:rPr lang="en-US" altLang="en-US" sz="2200" b="1">
                <a:solidFill>
                  <a:srgbClr val="7030A0"/>
                </a:solidFill>
              </a:rPr>
              <a:t>KBCB </a:t>
            </a:r>
            <a:r>
              <a:rPr lang="vi-VN" altLang="en-US" sz="2200" b="1">
                <a:solidFill>
                  <a:srgbClr val="7030A0"/>
                </a:solidFill>
              </a:rPr>
              <a:t>theo yêu cầu</a:t>
            </a:r>
            <a:r>
              <a:rPr lang="en-US" altLang="en-US" sz="2200" b="1">
                <a:solidFill>
                  <a:srgbClr val="002060"/>
                </a:solidFill>
              </a:rPr>
              <a:t>:</a:t>
            </a:r>
          </a:p>
          <a:p>
            <a:pPr algn="just">
              <a:spcBef>
                <a:spcPct val="0"/>
              </a:spcBef>
            </a:pPr>
            <a:r>
              <a:rPr lang="en-US" altLang="en-US" sz="2200">
                <a:solidFill>
                  <a:srgbClr val="002060"/>
                </a:solidFill>
              </a:rPr>
              <a:t>- D</a:t>
            </a:r>
            <a:r>
              <a:rPr lang="vi-VN" altLang="en-US" sz="2200">
                <a:solidFill>
                  <a:srgbClr val="002060"/>
                </a:solidFill>
              </a:rPr>
              <a:t>ịch vụ thuộc danh mục do Quỹ </a:t>
            </a:r>
            <a:r>
              <a:rPr lang="en-US" altLang="en-US" sz="2200">
                <a:solidFill>
                  <a:srgbClr val="002060"/>
                </a:solidFill>
              </a:rPr>
              <a:t>BHYT: </a:t>
            </a:r>
            <a:r>
              <a:rPr lang="vi-VN" altLang="en-US" sz="2200">
                <a:solidFill>
                  <a:srgbClr val="002060"/>
                </a:solidFill>
              </a:rPr>
              <a:t>Cơ sở </a:t>
            </a:r>
            <a:r>
              <a:rPr lang="en-US" altLang="en-US" sz="2200">
                <a:solidFill>
                  <a:srgbClr val="002060"/>
                </a:solidFill>
              </a:rPr>
              <a:t>KBCB</a:t>
            </a:r>
            <a:r>
              <a:rPr lang="vi-VN" altLang="en-US" sz="2200">
                <a:solidFill>
                  <a:srgbClr val="002060"/>
                </a:solidFill>
              </a:rPr>
              <a:t> của Nhà nước áp dụng giá cụ thể</a:t>
            </a:r>
            <a:r>
              <a:rPr lang="en-US" altLang="en-US" sz="2200">
                <a:solidFill>
                  <a:srgbClr val="002060"/>
                </a:solidFill>
              </a:rPr>
              <a:t> theo mức giá đã được cấp có thẩm quyền quyết định cho đối tượng BHYT.</a:t>
            </a:r>
          </a:p>
          <a:p>
            <a:pPr algn="just">
              <a:spcBef>
                <a:spcPct val="0"/>
              </a:spcBef>
            </a:pPr>
            <a:r>
              <a:rPr lang="en-US" altLang="en-US" sz="2200">
                <a:solidFill>
                  <a:srgbClr val="002060"/>
                </a:solidFill>
              </a:rPr>
              <a:t>- D</a:t>
            </a:r>
            <a:r>
              <a:rPr lang="vi-VN" altLang="en-US" sz="2200">
                <a:solidFill>
                  <a:srgbClr val="002060"/>
                </a:solidFill>
              </a:rPr>
              <a:t>ịch vụ </a:t>
            </a:r>
            <a:r>
              <a:rPr lang="en-US" altLang="en-US" sz="2200">
                <a:solidFill>
                  <a:srgbClr val="002060"/>
                </a:solidFill>
              </a:rPr>
              <a:t>ko thuộc danh mục BHYT: </a:t>
            </a:r>
            <a:r>
              <a:rPr lang="vi-VN" altLang="en-US" sz="2200">
                <a:solidFill>
                  <a:srgbClr val="002060"/>
                </a:solidFill>
              </a:rPr>
              <a:t>Bộ trưởng Bộ Y tế qu</a:t>
            </a:r>
            <a:r>
              <a:rPr lang="en-US" altLang="en-US" sz="2200">
                <a:solidFill>
                  <a:srgbClr val="002060"/>
                </a:solidFill>
              </a:rPr>
              <a:t>y định g</a:t>
            </a:r>
            <a:r>
              <a:rPr lang="vi-VN" altLang="en-US" sz="2200">
                <a:solidFill>
                  <a:srgbClr val="002060"/>
                </a:solidFill>
              </a:rPr>
              <a:t>iá cụ thể đối với các cơ sở thuộc Bộ Y tế và các Bộ khác</a:t>
            </a:r>
            <a:r>
              <a:rPr lang="en-US" altLang="en-US" sz="2200">
                <a:solidFill>
                  <a:srgbClr val="002060"/>
                </a:solidFill>
              </a:rPr>
              <a:t>; HĐND tỉnh </a:t>
            </a:r>
            <a:r>
              <a:rPr lang="vi-VN" altLang="en-US" sz="2200">
                <a:solidFill>
                  <a:srgbClr val="002060"/>
                </a:solidFill>
              </a:rPr>
              <a:t>quy định giá cụ thể đối với cơ sở trên địa bàn quản lý nhưng không được vượt quá giá do Bộ trưởng </a:t>
            </a:r>
            <a:r>
              <a:rPr lang="en-US" altLang="en-US" sz="2200">
                <a:solidFill>
                  <a:srgbClr val="002060"/>
                </a:solidFill>
              </a:rPr>
              <a:t>BYT </a:t>
            </a:r>
            <a:r>
              <a:rPr lang="vi-VN" altLang="en-US" sz="2200">
                <a:solidFill>
                  <a:srgbClr val="002060"/>
                </a:solidFill>
              </a:rPr>
              <a:t>quy định</a:t>
            </a:r>
            <a:r>
              <a:rPr lang="en-US" altLang="en-US" sz="2200">
                <a:solidFill>
                  <a:srgbClr val="002060"/>
                </a:solidFill>
              </a:rPr>
              <a:t>.</a:t>
            </a:r>
          </a:p>
          <a:p>
            <a:pPr algn="just">
              <a:spcBef>
                <a:spcPct val="0"/>
              </a:spcBef>
              <a:buFontTx/>
              <a:buNone/>
            </a:pPr>
            <a:r>
              <a:rPr lang="en-US" altLang="en-US" sz="2200" b="1">
                <a:solidFill>
                  <a:srgbClr val="7030A0"/>
                </a:solidFill>
              </a:rPr>
              <a:t>c) G</a:t>
            </a:r>
            <a:r>
              <a:rPr lang="vi-VN" altLang="en-US" sz="2200" b="1">
                <a:solidFill>
                  <a:srgbClr val="7030A0"/>
                </a:solidFill>
              </a:rPr>
              <a:t>iá dịch vụ </a:t>
            </a:r>
            <a:r>
              <a:rPr lang="en-US" altLang="en-US" sz="2200" b="1">
                <a:solidFill>
                  <a:srgbClr val="7030A0"/>
                </a:solidFill>
              </a:rPr>
              <a:t>KBCB</a:t>
            </a:r>
            <a:r>
              <a:rPr lang="vi-VN" altLang="en-US" sz="2200" b="1">
                <a:solidFill>
                  <a:srgbClr val="7030A0"/>
                </a:solidFill>
              </a:rPr>
              <a:t> theo yêu cầu</a:t>
            </a:r>
            <a:r>
              <a:rPr lang="en-US" altLang="en-US" sz="2200" b="1">
                <a:solidFill>
                  <a:srgbClr val="7030A0"/>
                </a:solidFill>
              </a:rPr>
              <a:t>:</a:t>
            </a:r>
          </a:p>
          <a:p>
            <a:pPr algn="just">
              <a:spcBef>
                <a:spcPct val="0"/>
              </a:spcBef>
            </a:pPr>
            <a:r>
              <a:rPr lang="en-US" altLang="en-US" sz="2200">
                <a:solidFill>
                  <a:srgbClr val="002060"/>
                </a:solidFill>
              </a:rPr>
              <a:t>- </a:t>
            </a:r>
            <a:r>
              <a:rPr lang="vi-VN" altLang="en-US" sz="2200">
                <a:solidFill>
                  <a:srgbClr val="002060"/>
                </a:solidFill>
              </a:rPr>
              <a:t>Cơ sở khám bệnh, chữa bệnh của Nhà </a:t>
            </a:r>
            <a:r>
              <a:rPr lang="en-US" altLang="en-US" sz="2200">
                <a:solidFill>
                  <a:srgbClr val="002060"/>
                </a:solidFill>
              </a:rPr>
              <a:t>nước </a:t>
            </a:r>
            <a:r>
              <a:rPr lang="vi-VN" altLang="en-US" sz="2200">
                <a:solidFill>
                  <a:srgbClr val="002060"/>
                </a:solidFill>
              </a:rPr>
              <a:t>quyết định và phải kê khai giá, niêm yết công khai giá dịch vụ khám bệnh, chữa bệnh theo yêu cầu. </a:t>
            </a:r>
            <a:endParaRPr lang="en-US" altLang="en-US" sz="2200">
              <a:solidFill>
                <a:srgbClr val="002060"/>
              </a:solidFil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39B03CE-B17E-F978-53F2-C86D60E6376A}"/>
              </a:ext>
            </a:extLst>
          </p:cNvPr>
          <p:cNvSpPr>
            <a:spLocks noGrp="1" noChangeArrowheads="1"/>
          </p:cNvSpPr>
          <p:nvPr>
            <p:ph type="title"/>
          </p:nvPr>
        </p:nvSpPr>
        <p:spPr>
          <a:xfrm>
            <a:off x="1292225" y="406400"/>
            <a:ext cx="7089775" cy="708025"/>
          </a:xfrm>
        </p:spPr>
        <p:txBody>
          <a:bodyPr/>
          <a:lstStyle/>
          <a:p>
            <a:pPr eaLnBrk="1" hangingPunct="1"/>
            <a:r>
              <a:rPr lang="en-US" altLang="vi-VN" sz="2400"/>
              <a:t>5</a:t>
            </a:r>
            <a:r>
              <a:rPr lang="vi-VN" altLang="vi-VN" sz="2400"/>
              <a:t>. </a:t>
            </a:r>
            <a:r>
              <a:rPr lang="de-DE" altLang="en-US" sz="2400"/>
              <a:t>Điều 110. Giá dịch vụ khám bệnh, chữa bệnh</a:t>
            </a:r>
            <a:endParaRPr lang="en-US" altLang="en-US" sz="2400">
              <a:solidFill>
                <a:srgbClr val="FF0000"/>
              </a:solidFill>
            </a:endParaRPr>
          </a:p>
        </p:txBody>
      </p:sp>
      <p:sp>
        <p:nvSpPr>
          <p:cNvPr id="26627" name="Text Box 3">
            <a:extLst>
              <a:ext uri="{FF2B5EF4-FFF2-40B4-BE49-F238E27FC236}">
                <a16:creationId xmlns:a16="http://schemas.microsoft.com/office/drawing/2014/main" id="{7DB0EBEA-8596-7BB2-43FB-7190190F97DD}"/>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26628" name="Rectangle 43">
            <a:extLst>
              <a:ext uri="{FF2B5EF4-FFF2-40B4-BE49-F238E27FC236}">
                <a16:creationId xmlns:a16="http://schemas.microsoft.com/office/drawing/2014/main" id="{C3E382A0-93F9-E5B1-7872-A62CEC3F8BEF}"/>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26629" name="Rectangle 44">
            <a:extLst>
              <a:ext uri="{FF2B5EF4-FFF2-40B4-BE49-F238E27FC236}">
                <a16:creationId xmlns:a16="http://schemas.microsoft.com/office/drawing/2014/main" id="{FC5C6709-9C87-0E79-2D53-E0A55A853DCE}"/>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26630" name="Picture 24">
            <a:extLst>
              <a:ext uri="{FF2B5EF4-FFF2-40B4-BE49-F238E27FC236}">
                <a16:creationId xmlns:a16="http://schemas.microsoft.com/office/drawing/2014/main" id="{056F8FF6-A616-1423-5E76-1DD4A00950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1" name="Rounded Rectangle 25">
            <a:extLst>
              <a:ext uri="{FF2B5EF4-FFF2-40B4-BE49-F238E27FC236}">
                <a16:creationId xmlns:a16="http://schemas.microsoft.com/office/drawing/2014/main" id="{005735D5-C92C-13ED-F69A-5F04F3A0BC21}"/>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5128" name="TextBox 3">
            <a:extLst>
              <a:ext uri="{FF2B5EF4-FFF2-40B4-BE49-F238E27FC236}">
                <a16:creationId xmlns:a16="http://schemas.microsoft.com/office/drawing/2014/main" id="{530C7845-A880-7124-E982-D1B5285BB8E9}"/>
              </a:ext>
            </a:extLst>
          </p:cNvPr>
          <p:cNvSpPr txBox="1">
            <a:spLocks noChangeArrowheads="1"/>
          </p:cNvSpPr>
          <p:nvPr/>
        </p:nvSpPr>
        <p:spPr bwMode="auto">
          <a:xfrm>
            <a:off x="447675" y="1514475"/>
            <a:ext cx="8310563" cy="2754313"/>
          </a:xfrm>
          <a:prstGeom prst="rect">
            <a:avLst/>
          </a:prstGeom>
          <a:noFill/>
          <a:ln>
            <a:noFill/>
          </a:ln>
        </p:spPr>
        <p:txBody>
          <a:bodyPr>
            <a:spAutoFit/>
          </a:bodyPr>
          <a:lstStyle>
            <a:lvl1pPr marL="400050" indent="-400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ts val="600"/>
              </a:spcBef>
              <a:defRPr/>
            </a:pPr>
            <a:r>
              <a:rPr lang="en-US" sz="2400" dirty="0">
                <a:solidFill>
                  <a:srgbClr val="002060"/>
                </a:solidFill>
              </a:rPr>
              <a:t>8. </a:t>
            </a:r>
            <a:r>
              <a:rPr lang="en-US" sz="2400" dirty="0" err="1">
                <a:solidFill>
                  <a:srgbClr val="002060"/>
                </a:solidFill>
              </a:rPr>
              <a:t>Cơ</a:t>
            </a:r>
            <a:r>
              <a:rPr lang="en-US" sz="2400" dirty="0">
                <a:solidFill>
                  <a:srgbClr val="002060"/>
                </a:solidFill>
              </a:rPr>
              <a:t> </a:t>
            </a:r>
            <a:r>
              <a:rPr lang="en-US" sz="2400" dirty="0" err="1">
                <a:solidFill>
                  <a:srgbClr val="002060"/>
                </a:solidFill>
              </a:rPr>
              <a:t>sở</a:t>
            </a:r>
            <a:r>
              <a:rPr lang="en-US" sz="2400" dirty="0">
                <a:solidFill>
                  <a:srgbClr val="002060"/>
                </a:solidFill>
              </a:rPr>
              <a:t> </a:t>
            </a:r>
            <a:r>
              <a:rPr lang="en-US" sz="2400" dirty="0" err="1">
                <a:solidFill>
                  <a:srgbClr val="002060"/>
                </a:solidFill>
              </a:rPr>
              <a:t>khám</a:t>
            </a:r>
            <a:r>
              <a:rPr lang="en-US" sz="2400" dirty="0">
                <a:solidFill>
                  <a:srgbClr val="002060"/>
                </a:solidFill>
              </a:rPr>
              <a:t> </a:t>
            </a:r>
            <a:r>
              <a:rPr lang="en-US" sz="2400" dirty="0" err="1">
                <a:solidFill>
                  <a:srgbClr val="002060"/>
                </a:solidFill>
              </a:rPr>
              <a:t>bệnh</a:t>
            </a:r>
            <a:r>
              <a:rPr lang="en-US" sz="2400" dirty="0">
                <a:solidFill>
                  <a:srgbClr val="002060"/>
                </a:solidFill>
              </a:rPr>
              <a:t>, </a:t>
            </a:r>
            <a:r>
              <a:rPr lang="en-US" sz="2400" dirty="0" err="1">
                <a:solidFill>
                  <a:srgbClr val="002060"/>
                </a:solidFill>
              </a:rPr>
              <a:t>chữa</a:t>
            </a:r>
            <a:r>
              <a:rPr lang="en-US" sz="2400" dirty="0">
                <a:solidFill>
                  <a:srgbClr val="002060"/>
                </a:solidFill>
              </a:rPr>
              <a:t> </a:t>
            </a:r>
            <a:r>
              <a:rPr lang="en-US" sz="2400" dirty="0" err="1">
                <a:solidFill>
                  <a:srgbClr val="002060"/>
                </a:solidFill>
              </a:rPr>
              <a:t>bệnh</a:t>
            </a:r>
            <a:r>
              <a:rPr lang="en-US" sz="2400" dirty="0">
                <a:solidFill>
                  <a:srgbClr val="002060"/>
                </a:solidFill>
              </a:rPr>
              <a:t> </a:t>
            </a:r>
            <a:r>
              <a:rPr lang="en-US" sz="2400" dirty="0" err="1">
                <a:solidFill>
                  <a:srgbClr val="002060"/>
                </a:solidFill>
              </a:rPr>
              <a:t>tư</a:t>
            </a:r>
            <a:r>
              <a:rPr lang="en-US" sz="2400" dirty="0">
                <a:solidFill>
                  <a:srgbClr val="002060"/>
                </a:solidFill>
              </a:rPr>
              <a:t> </a:t>
            </a:r>
            <a:r>
              <a:rPr lang="en-US" sz="2400" dirty="0" err="1">
                <a:solidFill>
                  <a:srgbClr val="002060"/>
                </a:solidFill>
              </a:rPr>
              <a:t>nhân</a:t>
            </a:r>
            <a:r>
              <a:rPr lang="en-US" sz="2400" dirty="0">
                <a:solidFill>
                  <a:srgbClr val="002060"/>
                </a:solidFill>
              </a:rPr>
              <a:t> </a:t>
            </a:r>
            <a:r>
              <a:rPr lang="en-US" sz="2400" dirty="0" err="1">
                <a:solidFill>
                  <a:srgbClr val="002060"/>
                </a:solidFill>
              </a:rPr>
              <a:t>được</a:t>
            </a:r>
            <a:r>
              <a:rPr lang="en-US" sz="2400" dirty="0">
                <a:solidFill>
                  <a:srgbClr val="002060"/>
                </a:solidFill>
              </a:rPr>
              <a:t> </a:t>
            </a:r>
            <a:r>
              <a:rPr lang="en-US" sz="2400" dirty="0" err="1">
                <a:solidFill>
                  <a:srgbClr val="002060"/>
                </a:solidFill>
              </a:rPr>
              <a:t>quyền</a:t>
            </a:r>
            <a:r>
              <a:rPr lang="en-US" sz="2400" dirty="0">
                <a:solidFill>
                  <a:srgbClr val="002060"/>
                </a:solidFill>
              </a:rPr>
              <a:t> </a:t>
            </a:r>
            <a:r>
              <a:rPr lang="en-US" sz="2400" dirty="0" err="1">
                <a:solidFill>
                  <a:srgbClr val="002060"/>
                </a:solidFill>
              </a:rPr>
              <a:t>quyết</a:t>
            </a:r>
            <a:r>
              <a:rPr lang="en-US" sz="2400" dirty="0">
                <a:solidFill>
                  <a:srgbClr val="002060"/>
                </a:solidFill>
              </a:rPr>
              <a:t> </a:t>
            </a:r>
            <a:r>
              <a:rPr lang="en-US" sz="2400" dirty="0" err="1">
                <a:solidFill>
                  <a:srgbClr val="002060"/>
                </a:solidFill>
              </a:rPr>
              <a:t>định</a:t>
            </a:r>
            <a:r>
              <a:rPr lang="en-US" sz="2400" dirty="0">
                <a:solidFill>
                  <a:srgbClr val="002060"/>
                </a:solidFill>
              </a:rPr>
              <a:t> </a:t>
            </a:r>
            <a:r>
              <a:rPr lang="en-US" sz="2400" dirty="0" err="1">
                <a:solidFill>
                  <a:srgbClr val="002060"/>
                </a:solidFill>
              </a:rPr>
              <a:t>và</a:t>
            </a:r>
            <a:r>
              <a:rPr lang="en-US" sz="2400" dirty="0">
                <a:solidFill>
                  <a:srgbClr val="002060"/>
                </a:solidFill>
              </a:rPr>
              <a:t> </a:t>
            </a:r>
            <a:r>
              <a:rPr lang="en-US" sz="2400" dirty="0" err="1">
                <a:solidFill>
                  <a:srgbClr val="002060"/>
                </a:solidFill>
              </a:rPr>
              <a:t>phải</a:t>
            </a:r>
            <a:r>
              <a:rPr lang="en-US" sz="2400" dirty="0">
                <a:solidFill>
                  <a:srgbClr val="002060"/>
                </a:solidFill>
              </a:rPr>
              <a:t> </a:t>
            </a:r>
            <a:r>
              <a:rPr lang="en-US" sz="2400" dirty="0" err="1">
                <a:solidFill>
                  <a:srgbClr val="002060"/>
                </a:solidFill>
              </a:rPr>
              <a:t>kê</a:t>
            </a:r>
            <a:r>
              <a:rPr lang="en-US" sz="2400" dirty="0">
                <a:solidFill>
                  <a:srgbClr val="002060"/>
                </a:solidFill>
              </a:rPr>
              <a:t> </a:t>
            </a:r>
            <a:r>
              <a:rPr lang="en-US" sz="2400" dirty="0" err="1">
                <a:solidFill>
                  <a:srgbClr val="002060"/>
                </a:solidFill>
              </a:rPr>
              <a:t>khai</a:t>
            </a:r>
            <a:r>
              <a:rPr lang="en-US" sz="2400" dirty="0">
                <a:solidFill>
                  <a:srgbClr val="002060"/>
                </a:solidFill>
              </a:rPr>
              <a:t> </a:t>
            </a:r>
            <a:r>
              <a:rPr lang="en-US" sz="2400" dirty="0" err="1">
                <a:solidFill>
                  <a:srgbClr val="002060"/>
                </a:solidFill>
              </a:rPr>
              <a:t>giá</a:t>
            </a:r>
            <a:r>
              <a:rPr lang="en-US" sz="2400" dirty="0">
                <a:solidFill>
                  <a:srgbClr val="002060"/>
                </a:solidFill>
              </a:rPr>
              <a:t>, </a:t>
            </a:r>
            <a:r>
              <a:rPr lang="en-US" sz="2400" dirty="0" err="1">
                <a:solidFill>
                  <a:srgbClr val="002060"/>
                </a:solidFill>
              </a:rPr>
              <a:t>niêm</a:t>
            </a:r>
            <a:r>
              <a:rPr lang="en-US" sz="2400" dirty="0">
                <a:solidFill>
                  <a:srgbClr val="002060"/>
                </a:solidFill>
              </a:rPr>
              <a:t> </a:t>
            </a:r>
            <a:r>
              <a:rPr lang="en-US" sz="2400" dirty="0" err="1">
                <a:solidFill>
                  <a:srgbClr val="002060"/>
                </a:solidFill>
              </a:rPr>
              <a:t>yết</a:t>
            </a:r>
            <a:r>
              <a:rPr lang="en-US" sz="2400" dirty="0">
                <a:solidFill>
                  <a:srgbClr val="002060"/>
                </a:solidFill>
              </a:rPr>
              <a:t> </a:t>
            </a:r>
            <a:r>
              <a:rPr lang="en-US" sz="2400" dirty="0" err="1">
                <a:solidFill>
                  <a:srgbClr val="002060"/>
                </a:solidFill>
              </a:rPr>
              <a:t>công</a:t>
            </a:r>
            <a:r>
              <a:rPr lang="en-US" sz="2400" dirty="0">
                <a:solidFill>
                  <a:srgbClr val="002060"/>
                </a:solidFill>
              </a:rPr>
              <a:t> </a:t>
            </a:r>
            <a:r>
              <a:rPr lang="en-US" sz="2400" dirty="0" err="1">
                <a:solidFill>
                  <a:srgbClr val="002060"/>
                </a:solidFill>
              </a:rPr>
              <a:t>khai</a:t>
            </a:r>
            <a:r>
              <a:rPr lang="en-US" sz="2400" dirty="0">
                <a:solidFill>
                  <a:srgbClr val="002060"/>
                </a:solidFill>
              </a:rPr>
              <a:t> </a:t>
            </a:r>
            <a:r>
              <a:rPr lang="en-US" sz="2400" dirty="0" err="1">
                <a:solidFill>
                  <a:srgbClr val="002060"/>
                </a:solidFill>
              </a:rPr>
              <a:t>giá</a:t>
            </a:r>
            <a:r>
              <a:rPr lang="en-US" sz="2400" dirty="0">
                <a:solidFill>
                  <a:srgbClr val="002060"/>
                </a:solidFill>
              </a:rPr>
              <a:t> </a:t>
            </a:r>
            <a:r>
              <a:rPr lang="en-US" sz="2400" dirty="0" err="1">
                <a:solidFill>
                  <a:srgbClr val="002060"/>
                </a:solidFill>
              </a:rPr>
              <a:t>dịch</a:t>
            </a:r>
            <a:r>
              <a:rPr lang="en-US" sz="2400" dirty="0">
                <a:solidFill>
                  <a:srgbClr val="002060"/>
                </a:solidFill>
              </a:rPr>
              <a:t> </a:t>
            </a:r>
            <a:r>
              <a:rPr lang="en-US" sz="2400" dirty="0" err="1">
                <a:solidFill>
                  <a:srgbClr val="002060"/>
                </a:solidFill>
              </a:rPr>
              <a:t>vụ</a:t>
            </a:r>
            <a:r>
              <a:rPr lang="en-US" sz="2400" dirty="0">
                <a:solidFill>
                  <a:srgbClr val="002060"/>
                </a:solidFill>
              </a:rPr>
              <a:t> </a:t>
            </a:r>
            <a:r>
              <a:rPr lang="en-US" sz="2400" dirty="0" err="1">
                <a:solidFill>
                  <a:srgbClr val="002060"/>
                </a:solidFill>
              </a:rPr>
              <a:t>khám</a:t>
            </a:r>
            <a:r>
              <a:rPr lang="en-US" sz="2400" dirty="0">
                <a:solidFill>
                  <a:srgbClr val="002060"/>
                </a:solidFill>
              </a:rPr>
              <a:t> </a:t>
            </a:r>
            <a:r>
              <a:rPr lang="en-US" sz="2400" dirty="0" err="1">
                <a:solidFill>
                  <a:srgbClr val="002060"/>
                </a:solidFill>
              </a:rPr>
              <a:t>bệnh</a:t>
            </a:r>
            <a:r>
              <a:rPr lang="en-US" sz="2400" dirty="0">
                <a:solidFill>
                  <a:srgbClr val="002060"/>
                </a:solidFill>
              </a:rPr>
              <a:t>, </a:t>
            </a:r>
            <a:r>
              <a:rPr lang="en-US" sz="2400" dirty="0" err="1">
                <a:solidFill>
                  <a:srgbClr val="002060"/>
                </a:solidFill>
              </a:rPr>
              <a:t>chữa</a:t>
            </a:r>
            <a:r>
              <a:rPr lang="en-US" sz="2400" dirty="0">
                <a:solidFill>
                  <a:srgbClr val="002060"/>
                </a:solidFill>
              </a:rPr>
              <a:t> </a:t>
            </a:r>
            <a:r>
              <a:rPr lang="en-US" sz="2400" dirty="0" err="1">
                <a:solidFill>
                  <a:srgbClr val="002060"/>
                </a:solidFill>
              </a:rPr>
              <a:t>bệnh</a:t>
            </a:r>
            <a:r>
              <a:rPr lang="en-US" sz="2400" dirty="0">
                <a:solidFill>
                  <a:srgbClr val="002060"/>
                </a:solidFill>
              </a:rPr>
              <a:t>. </a:t>
            </a:r>
          </a:p>
          <a:p>
            <a:pPr algn="just">
              <a:spcBef>
                <a:spcPts val="600"/>
              </a:spcBef>
              <a:defRPr/>
            </a:pPr>
            <a:r>
              <a:rPr lang="de-DE" sz="2400" dirty="0">
                <a:solidFill>
                  <a:srgbClr val="002060"/>
                </a:solidFill>
              </a:rPr>
              <a:t>9. C</a:t>
            </a:r>
            <a:r>
              <a:rPr lang="vi-VN" sz="2400" dirty="0">
                <a:solidFill>
                  <a:srgbClr val="002060"/>
                </a:solidFill>
              </a:rPr>
              <a:t>ơ sở khám bệnh, chữa bệnh được đầu tư theo phương thức đối tác công tư </a:t>
            </a:r>
            <a:r>
              <a:rPr lang="en-US" sz="2400" dirty="0" err="1">
                <a:solidFill>
                  <a:srgbClr val="002060"/>
                </a:solidFill>
              </a:rPr>
              <a:t>quyết</a:t>
            </a:r>
            <a:r>
              <a:rPr lang="en-US" sz="2400" dirty="0">
                <a:solidFill>
                  <a:srgbClr val="002060"/>
                </a:solidFill>
              </a:rPr>
              <a:t> </a:t>
            </a:r>
            <a:r>
              <a:rPr lang="vi-VN" sz="2400" dirty="0">
                <a:solidFill>
                  <a:srgbClr val="002060"/>
                </a:solidFill>
              </a:rPr>
              <a:t>định giá dịch vụ khám bệnh, chữa bệnh </a:t>
            </a:r>
            <a:r>
              <a:rPr lang="en-US" sz="2400" dirty="0" err="1">
                <a:solidFill>
                  <a:srgbClr val="002060"/>
                </a:solidFill>
              </a:rPr>
              <a:t>theo</a:t>
            </a:r>
            <a:r>
              <a:rPr lang="en-US" sz="2400" dirty="0">
                <a:solidFill>
                  <a:srgbClr val="002060"/>
                </a:solidFill>
              </a:rPr>
              <a:t> </a:t>
            </a:r>
            <a:r>
              <a:rPr lang="vi-VN" sz="2400" dirty="0">
                <a:solidFill>
                  <a:srgbClr val="002060"/>
                </a:solidFill>
              </a:rPr>
              <a:t>pháp luật về đầu tư theo phương thức đối tác công tư</a:t>
            </a:r>
            <a:r>
              <a:rPr lang="en-US" sz="2400" dirty="0">
                <a:solidFill>
                  <a:srgbClr val="002060"/>
                </a:solidFill>
              </a:rPr>
              <a:t>.</a:t>
            </a:r>
            <a:endParaRPr lang="en-US" sz="2400" dirty="0">
              <a:solidFill>
                <a:srgbClr val="002060"/>
              </a:solidFill>
              <a:latin typeface="+mn-lt"/>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5CBC141-CEBD-C586-E0A3-66A07CDD9C88}"/>
              </a:ext>
            </a:extLst>
          </p:cNvPr>
          <p:cNvSpPr>
            <a:spLocks noGrp="1" noChangeArrowheads="1"/>
          </p:cNvSpPr>
          <p:nvPr>
            <p:ph type="title"/>
          </p:nvPr>
        </p:nvSpPr>
        <p:spPr>
          <a:xfrm>
            <a:off x="1292225" y="406400"/>
            <a:ext cx="7089775" cy="708025"/>
          </a:xfrm>
        </p:spPr>
        <p:txBody>
          <a:bodyPr/>
          <a:lstStyle/>
          <a:p>
            <a:pPr eaLnBrk="1" hangingPunct="1"/>
            <a:r>
              <a:rPr lang="en-US" altLang="vi-VN" sz="2400"/>
              <a:t>6</a:t>
            </a:r>
            <a:r>
              <a:rPr lang="vi-VN" altLang="vi-VN" sz="2400"/>
              <a:t>. </a:t>
            </a:r>
            <a:r>
              <a:rPr lang="de-DE" altLang="en-US" sz="2400"/>
              <a:t>Điều 111. Quỹ hỗ trợ khám bệnh, chữa bệnh</a:t>
            </a:r>
            <a:endParaRPr lang="en-US" altLang="en-US" sz="2400">
              <a:solidFill>
                <a:srgbClr val="FF0000"/>
              </a:solidFill>
            </a:endParaRPr>
          </a:p>
        </p:txBody>
      </p:sp>
      <p:sp>
        <p:nvSpPr>
          <p:cNvPr id="28675" name="Text Box 3">
            <a:extLst>
              <a:ext uri="{FF2B5EF4-FFF2-40B4-BE49-F238E27FC236}">
                <a16:creationId xmlns:a16="http://schemas.microsoft.com/office/drawing/2014/main" id="{CE870CC9-27FD-3871-50AC-924DB3C9ECDF}"/>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28676" name="Rectangle 43">
            <a:extLst>
              <a:ext uri="{FF2B5EF4-FFF2-40B4-BE49-F238E27FC236}">
                <a16:creationId xmlns:a16="http://schemas.microsoft.com/office/drawing/2014/main" id="{ADBFD54A-27AC-5C06-16D0-B4A53D150300}"/>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28677" name="Rectangle 44">
            <a:extLst>
              <a:ext uri="{FF2B5EF4-FFF2-40B4-BE49-F238E27FC236}">
                <a16:creationId xmlns:a16="http://schemas.microsoft.com/office/drawing/2014/main" id="{44950364-DD05-C65B-E4F2-AF0038E4C482}"/>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28678" name="Picture 24">
            <a:extLst>
              <a:ext uri="{FF2B5EF4-FFF2-40B4-BE49-F238E27FC236}">
                <a16:creationId xmlns:a16="http://schemas.microsoft.com/office/drawing/2014/main" id="{86A188EE-6857-972F-AA49-FE6E25D0E0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Rounded Rectangle 25">
            <a:extLst>
              <a:ext uri="{FF2B5EF4-FFF2-40B4-BE49-F238E27FC236}">
                <a16:creationId xmlns:a16="http://schemas.microsoft.com/office/drawing/2014/main" id="{EE32ACF7-6F37-3503-AEFB-ACADE1E818B4}"/>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5128" name="TextBox 3">
            <a:extLst>
              <a:ext uri="{FF2B5EF4-FFF2-40B4-BE49-F238E27FC236}">
                <a16:creationId xmlns:a16="http://schemas.microsoft.com/office/drawing/2014/main" id="{E76A4EA3-6E10-0358-51C8-58F56BB97F8A}"/>
              </a:ext>
            </a:extLst>
          </p:cNvPr>
          <p:cNvSpPr txBox="1">
            <a:spLocks noChangeArrowheads="1"/>
          </p:cNvSpPr>
          <p:nvPr/>
        </p:nvSpPr>
        <p:spPr bwMode="auto">
          <a:xfrm>
            <a:off x="447675" y="1514475"/>
            <a:ext cx="8310563" cy="4494213"/>
          </a:xfrm>
          <a:prstGeom prst="rect">
            <a:avLst/>
          </a:prstGeom>
          <a:noFill/>
          <a:ln>
            <a:noFill/>
          </a:ln>
        </p:spPr>
        <p:txBody>
          <a:bodyPr>
            <a:spAutoFit/>
          </a:bodyPr>
          <a:lstStyle>
            <a:lvl1pPr marL="400050" indent="-400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sz="2200" b="1" dirty="0">
                <a:solidFill>
                  <a:srgbClr val="002060"/>
                </a:solidFill>
              </a:rPr>
              <a:t>1. </a:t>
            </a:r>
            <a:r>
              <a:rPr lang="en-US" sz="2200" b="1" dirty="0" err="1">
                <a:solidFill>
                  <a:srgbClr val="002060"/>
                </a:solidFill>
              </a:rPr>
              <a:t>Quỹ</a:t>
            </a:r>
            <a:r>
              <a:rPr lang="en-US" sz="2200" b="1" dirty="0">
                <a:solidFill>
                  <a:srgbClr val="002060"/>
                </a:solidFill>
              </a:rPr>
              <a:t> </a:t>
            </a:r>
            <a:r>
              <a:rPr lang="en-US" sz="2200" b="1" dirty="0" err="1">
                <a:solidFill>
                  <a:srgbClr val="002060"/>
                </a:solidFill>
              </a:rPr>
              <a:t>hỗ</a:t>
            </a:r>
            <a:r>
              <a:rPr lang="en-US" sz="2200" b="1" dirty="0">
                <a:solidFill>
                  <a:srgbClr val="002060"/>
                </a:solidFill>
              </a:rPr>
              <a:t> </a:t>
            </a:r>
            <a:r>
              <a:rPr lang="en-US" sz="2200" b="1" dirty="0" err="1">
                <a:solidFill>
                  <a:srgbClr val="002060"/>
                </a:solidFill>
              </a:rPr>
              <a:t>trợ</a:t>
            </a:r>
            <a:r>
              <a:rPr lang="en-US" sz="2200" b="1" dirty="0">
                <a:solidFill>
                  <a:srgbClr val="002060"/>
                </a:solidFill>
              </a:rPr>
              <a:t> KBCB </a:t>
            </a:r>
            <a:r>
              <a:rPr lang="en-US" sz="2200" b="1" dirty="0" err="1">
                <a:solidFill>
                  <a:srgbClr val="002060"/>
                </a:solidFill>
              </a:rPr>
              <a:t>được</a:t>
            </a:r>
            <a:r>
              <a:rPr lang="en-US" sz="2200" b="1" dirty="0">
                <a:solidFill>
                  <a:srgbClr val="002060"/>
                </a:solidFill>
              </a:rPr>
              <a:t> </a:t>
            </a:r>
            <a:r>
              <a:rPr lang="en-US" sz="2200" b="1" dirty="0" err="1">
                <a:solidFill>
                  <a:srgbClr val="002060"/>
                </a:solidFill>
              </a:rPr>
              <a:t>thành</a:t>
            </a:r>
            <a:r>
              <a:rPr lang="en-US" sz="2200" b="1" dirty="0">
                <a:solidFill>
                  <a:srgbClr val="002060"/>
                </a:solidFill>
              </a:rPr>
              <a:t> </a:t>
            </a:r>
            <a:r>
              <a:rPr lang="en-US" sz="2200" b="1" dirty="0" err="1">
                <a:solidFill>
                  <a:srgbClr val="002060"/>
                </a:solidFill>
              </a:rPr>
              <a:t>lập</a:t>
            </a:r>
            <a:r>
              <a:rPr lang="en-US" sz="2200" dirty="0">
                <a:solidFill>
                  <a:srgbClr val="002060"/>
                </a:solidFill>
              </a:rPr>
              <a:t> </a:t>
            </a:r>
            <a:r>
              <a:rPr lang="en-US" sz="2200" dirty="0" err="1">
                <a:solidFill>
                  <a:srgbClr val="002060"/>
                </a:solidFill>
              </a:rPr>
              <a:t>để</a:t>
            </a:r>
            <a:r>
              <a:rPr lang="en-US" sz="2200" dirty="0">
                <a:solidFill>
                  <a:srgbClr val="002060"/>
                </a:solidFill>
              </a:rPr>
              <a:t> </a:t>
            </a:r>
            <a:r>
              <a:rPr lang="en-US" sz="2200" dirty="0" err="1">
                <a:solidFill>
                  <a:srgbClr val="002060"/>
                </a:solidFill>
              </a:rPr>
              <a:t>hỗ</a:t>
            </a:r>
            <a:r>
              <a:rPr lang="en-US" sz="2200" dirty="0">
                <a:solidFill>
                  <a:srgbClr val="002060"/>
                </a:solidFill>
              </a:rPr>
              <a:t> </a:t>
            </a:r>
            <a:r>
              <a:rPr lang="en-US" sz="2200" dirty="0" err="1">
                <a:solidFill>
                  <a:srgbClr val="002060"/>
                </a:solidFill>
              </a:rPr>
              <a:t>trợ</a:t>
            </a:r>
            <a:r>
              <a:rPr lang="en-US" sz="2200" dirty="0">
                <a:solidFill>
                  <a:srgbClr val="002060"/>
                </a:solidFill>
              </a:rPr>
              <a:t> chi </a:t>
            </a:r>
            <a:r>
              <a:rPr lang="en-US" sz="2200" dirty="0" err="1">
                <a:solidFill>
                  <a:srgbClr val="002060"/>
                </a:solidFill>
              </a:rPr>
              <a:t>phí</a:t>
            </a:r>
            <a:r>
              <a:rPr lang="en-US" sz="2200" dirty="0">
                <a:solidFill>
                  <a:srgbClr val="002060"/>
                </a:solidFill>
              </a:rPr>
              <a:t> KBCB </a:t>
            </a:r>
            <a:r>
              <a:rPr lang="en-US" sz="2200" dirty="0" err="1">
                <a:solidFill>
                  <a:srgbClr val="002060"/>
                </a:solidFill>
              </a:rPr>
              <a:t>cho</a:t>
            </a:r>
            <a:r>
              <a:rPr lang="en-US" sz="2200" dirty="0">
                <a:solidFill>
                  <a:srgbClr val="002060"/>
                </a:solidFill>
              </a:rPr>
              <a:t> </a:t>
            </a:r>
            <a:r>
              <a:rPr lang="en-US" sz="2200" dirty="0" err="1">
                <a:solidFill>
                  <a:srgbClr val="002060"/>
                </a:solidFill>
              </a:rPr>
              <a:t>người</a:t>
            </a:r>
            <a:r>
              <a:rPr lang="en-US" sz="2200" dirty="0">
                <a:solidFill>
                  <a:srgbClr val="002060"/>
                </a:solidFill>
              </a:rPr>
              <a:t> </a:t>
            </a:r>
            <a:r>
              <a:rPr lang="en-US" sz="2200" dirty="0" err="1">
                <a:solidFill>
                  <a:srgbClr val="002060"/>
                </a:solidFill>
              </a:rPr>
              <a:t>bệnh</a:t>
            </a:r>
            <a:r>
              <a:rPr lang="en-US" sz="2200" dirty="0">
                <a:solidFill>
                  <a:srgbClr val="002060"/>
                </a:solidFill>
              </a:rPr>
              <a:t> </a:t>
            </a:r>
            <a:r>
              <a:rPr lang="en-US" sz="2200" dirty="0" err="1">
                <a:solidFill>
                  <a:srgbClr val="002060"/>
                </a:solidFill>
              </a:rPr>
              <a:t>có</a:t>
            </a:r>
            <a:r>
              <a:rPr lang="en-US" sz="2200" dirty="0">
                <a:solidFill>
                  <a:srgbClr val="002060"/>
                </a:solidFill>
              </a:rPr>
              <a:t> </a:t>
            </a:r>
            <a:r>
              <a:rPr lang="en-US" sz="2200" dirty="0" err="1">
                <a:solidFill>
                  <a:srgbClr val="002060"/>
                </a:solidFill>
              </a:rPr>
              <a:t>hoàn</a:t>
            </a:r>
            <a:r>
              <a:rPr lang="en-US" sz="2200" dirty="0">
                <a:solidFill>
                  <a:srgbClr val="002060"/>
                </a:solidFill>
              </a:rPr>
              <a:t> </a:t>
            </a:r>
            <a:r>
              <a:rPr lang="en-US" sz="2200" dirty="0" err="1">
                <a:solidFill>
                  <a:srgbClr val="002060"/>
                </a:solidFill>
              </a:rPr>
              <a:t>cảnh</a:t>
            </a:r>
            <a:r>
              <a:rPr lang="en-US" sz="2200" dirty="0">
                <a:solidFill>
                  <a:srgbClr val="002060"/>
                </a:solidFill>
              </a:rPr>
              <a:t> </a:t>
            </a:r>
            <a:r>
              <a:rPr lang="en-US" sz="2200" dirty="0" err="1">
                <a:solidFill>
                  <a:srgbClr val="002060"/>
                </a:solidFill>
              </a:rPr>
              <a:t>khó</a:t>
            </a:r>
            <a:r>
              <a:rPr lang="en-US" sz="2200" dirty="0">
                <a:solidFill>
                  <a:srgbClr val="002060"/>
                </a:solidFill>
              </a:rPr>
              <a:t> </a:t>
            </a:r>
            <a:r>
              <a:rPr lang="en-US" sz="2200" dirty="0" err="1">
                <a:solidFill>
                  <a:srgbClr val="002060"/>
                </a:solidFill>
              </a:rPr>
              <a:t>khăn</a:t>
            </a:r>
            <a:r>
              <a:rPr lang="en-US" sz="2200" dirty="0">
                <a:solidFill>
                  <a:srgbClr val="002060"/>
                </a:solidFill>
              </a:rPr>
              <a:t> </a:t>
            </a:r>
            <a:r>
              <a:rPr lang="en-US" sz="2200" dirty="0" err="1">
                <a:solidFill>
                  <a:srgbClr val="002060"/>
                </a:solidFill>
              </a:rPr>
              <a:t>hoặc</a:t>
            </a:r>
            <a:r>
              <a:rPr lang="en-US" sz="2200" dirty="0">
                <a:solidFill>
                  <a:srgbClr val="002060"/>
                </a:solidFill>
              </a:rPr>
              <a:t> </a:t>
            </a:r>
            <a:r>
              <a:rPr lang="en-US" sz="2200" dirty="0" err="1">
                <a:solidFill>
                  <a:srgbClr val="002060"/>
                </a:solidFill>
              </a:rPr>
              <a:t>không</a:t>
            </a:r>
            <a:r>
              <a:rPr lang="en-US" sz="2200" dirty="0">
                <a:solidFill>
                  <a:srgbClr val="002060"/>
                </a:solidFill>
              </a:rPr>
              <a:t> </a:t>
            </a:r>
            <a:r>
              <a:rPr lang="en-US" sz="2200" dirty="0" err="1">
                <a:solidFill>
                  <a:srgbClr val="002060"/>
                </a:solidFill>
              </a:rPr>
              <a:t>có</a:t>
            </a:r>
            <a:r>
              <a:rPr lang="en-US" sz="2200" dirty="0">
                <a:solidFill>
                  <a:srgbClr val="002060"/>
                </a:solidFill>
              </a:rPr>
              <a:t> </a:t>
            </a:r>
            <a:r>
              <a:rPr lang="en-US" sz="2200" dirty="0" err="1">
                <a:solidFill>
                  <a:srgbClr val="002060"/>
                </a:solidFill>
              </a:rPr>
              <a:t>khả</a:t>
            </a:r>
            <a:r>
              <a:rPr lang="en-US" sz="2200" dirty="0">
                <a:solidFill>
                  <a:srgbClr val="002060"/>
                </a:solidFill>
              </a:rPr>
              <a:t> </a:t>
            </a:r>
            <a:r>
              <a:rPr lang="en-US" sz="2200" dirty="0" err="1">
                <a:solidFill>
                  <a:srgbClr val="002060"/>
                </a:solidFill>
              </a:rPr>
              <a:t>năng</a:t>
            </a:r>
            <a:r>
              <a:rPr lang="en-US" sz="2200" dirty="0">
                <a:solidFill>
                  <a:srgbClr val="002060"/>
                </a:solidFill>
              </a:rPr>
              <a:t> chi </a:t>
            </a:r>
            <a:r>
              <a:rPr lang="en-US" sz="2200" dirty="0" err="1">
                <a:solidFill>
                  <a:srgbClr val="002060"/>
                </a:solidFill>
              </a:rPr>
              <a:t>trả</a:t>
            </a:r>
            <a:r>
              <a:rPr lang="en-US" sz="2200" dirty="0">
                <a:solidFill>
                  <a:srgbClr val="002060"/>
                </a:solidFill>
              </a:rPr>
              <a:t> chi </a:t>
            </a:r>
            <a:r>
              <a:rPr lang="en-US" sz="2200" dirty="0" err="1">
                <a:solidFill>
                  <a:srgbClr val="002060"/>
                </a:solidFill>
              </a:rPr>
              <a:t>phí</a:t>
            </a:r>
            <a:r>
              <a:rPr lang="en-US" sz="2200" dirty="0">
                <a:solidFill>
                  <a:srgbClr val="002060"/>
                </a:solidFill>
              </a:rPr>
              <a:t> KBCB; chi </a:t>
            </a:r>
            <a:r>
              <a:rPr lang="en-US" sz="2200" dirty="0" err="1">
                <a:solidFill>
                  <a:srgbClr val="002060"/>
                </a:solidFill>
              </a:rPr>
              <a:t>trả</a:t>
            </a:r>
            <a:r>
              <a:rPr lang="en-US" sz="2200" dirty="0">
                <a:solidFill>
                  <a:srgbClr val="002060"/>
                </a:solidFill>
              </a:rPr>
              <a:t> </a:t>
            </a:r>
            <a:r>
              <a:rPr lang="en-US" sz="2200" dirty="0" err="1">
                <a:solidFill>
                  <a:srgbClr val="002060"/>
                </a:solidFill>
              </a:rPr>
              <a:t>cho</a:t>
            </a:r>
            <a:r>
              <a:rPr lang="en-US" sz="2200" dirty="0">
                <a:solidFill>
                  <a:srgbClr val="002060"/>
                </a:solidFill>
              </a:rPr>
              <a:t> </a:t>
            </a:r>
            <a:r>
              <a:rPr lang="en-US" sz="2200" dirty="0" err="1">
                <a:solidFill>
                  <a:srgbClr val="002060"/>
                </a:solidFill>
              </a:rPr>
              <a:t>các</a:t>
            </a:r>
            <a:r>
              <a:rPr lang="en-US" sz="2200" dirty="0">
                <a:solidFill>
                  <a:srgbClr val="002060"/>
                </a:solidFill>
              </a:rPr>
              <a:t> </a:t>
            </a:r>
            <a:r>
              <a:rPr lang="en-US" sz="2200" dirty="0" err="1">
                <a:solidFill>
                  <a:srgbClr val="002060"/>
                </a:solidFill>
              </a:rPr>
              <a:t>trường</a:t>
            </a:r>
            <a:r>
              <a:rPr lang="en-US" sz="2200" dirty="0">
                <a:solidFill>
                  <a:srgbClr val="002060"/>
                </a:solidFill>
              </a:rPr>
              <a:t> </a:t>
            </a:r>
            <a:r>
              <a:rPr lang="en-US" sz="2200" dirty="0" err="1">
                <a:solidFill>
                  <a:srgbClr val="002060"/>
                </a:solidFill>
              </a:rPr>
              <a:t>hợp</a:t>
            </a:r>
            <a:r>
              <a:rPr lang="en-US" sz="2200" dirty="0">
                <a:solidFill>
                  <a:srgbClr val="002060"/>
                </a:solidFill>
              </a:rPr>
              <a:t> </a:t>
            </a:r>
            <a:r>
              <a:rPr lang="en-US" sz="2200" dirty="0" err="1">
                <a:solidFill>
                  <a:srgbClr val="002060"/>
                </a:solidFill>
              </a:rPr>
              <a:t>rủi</a:t>
            </a:r>
            <a:r>
              <a:rPr lang="en-US" sz="2200" dirty="0">
                <a:solidFill>
                  <a:srgbClr val="002060"/>
                </a:solidFill>
              </a:rPr>
              <a:t> </a:t>
            </a:r>
            <a:r>
              <a:rPr lang="en-US" sz="2200" dirty="0" err="1">
                <a:solidFill>
                  <a:srgbClr val="002060"/>
                </a:solidFill>
              </a:rPr>
              <a:t>ro</a:t>
            </a:r>
            <a:r>
              <a:rPr lang="en-US" sz="2200" dirty="0">
                <a:solidFill>
                  <a:srgbClr val="002060"/>
                </a:solidFill>
              </a:rPr>
              <a:t> </a:t>
            </a:r>
            <a:r>
              <a:rPr lang="en-US" sz="2200" dirty="0" err="1">
                <a:solidFill>
                  <a:srgbClr val="002060"/>
                </a:solidFill>
              </a:rPr>
              <a:t>nghề</a:t>
            </a:r>
            <a:r>
              <a:rPr lang="en-US" sz="2200" dirty="0">
                <a:solidFill>
                  <a:srgbClr val="002060"/>
                </a:solidFill>
              </a:rPr>
              <a:t> </a:t>
            </a:r>
            <a:r>
              <a:rPr lang="en-US" sz="2200" dirty="0" err="1">
                <a:solidFill>
                  <a:srgbClr val="002060"/>
                </a:solidFill>
              </a:rPr>
              <a:t>nghiệp</a:t>
            </a:r>
            <a:r>
              <a:rPr lang="en-US" sz="2200" dirty="0">
                <a:solidFill>
                  <a:srgbClr val="002060"/>
                </a:solidFill>
              </a:rPr>
              <a:t> </a:t>
            </a:r>
            <a:r>
              <a:rPr lang="en-US" sz="2200" dirty="0" err="1">
                <a:solidFill>
                  <a:srgbClr val="002060"/>
                </a:solidFill>
              </a:rPr>
              <a:t>trong</a:t>
            </a:r>
            <a:r>
              <a:rPr lang="en-US" sz="2200" dirty="0">
                <a:solidFill>
                  <a:srgbClr val="002060"/>
                </a:solidFill>
              </a:rPr>
              <a:t> KBCB </a:t>
            </a:r>
            <a:r>
              <a:rPr lang="en-US" sz="2200" dirty="0" err="1">
                <a:solidFill>
                  <a:srgbClr val="002060"/>
                </a:solidFill>
              </a:rPr>
              <a:t>và</a:t>
            </a:r>
            <a:r>
              <a:rPr lang="en-US" sz="2200" dirty="0">
                <a:solidFill>
                  <a:srgbClr val="002060"/>
                </a:solidFill>
              </a:rPr>
              <a:t> </a:t>
            </a:r>
            <a:r>
              <a:rPr lang="en-US" sz="2200" dirty="0" err="1">
                <a:solidFill>
                  <a:srgbClr val="002060"/>
                </a:solidFill>
              </a:rPr>
              <a:t>các</a:t>
            </a:r>
            <a:r>
              <a:rPr lang="en-US" sz="2200" dirty="0">
                <a:solidFill>
                  <a:srgbClr val="002060"/>
                </a:solidFill>
              </a:rPr>
              <a:t> </a:t>
            </a:r>
            <a:r>
              <a:rPr lang="en-US" sz="2200" dirty="0" err="1">
                <a:solidFill>
                  <a:srgbClr val="002060"/>
                </a:solidFill>
              </a:rPr>
              <a:t>hoạt</a:t>
            </a:r>
            <a:r>
              <a:rPr lang="en-US" sz="2200" dirty="0">
                <a:solidFill>
                  <a:srgbClr val="002060"/>
                </a:solidFill>
              </a:rPr>
              <a:t> </a:t>
            </a:r>
            <a:r>
              <a:rPr lang="en-US" sz="2200" dirty="0" err="1">
                <a:solidFill>
                  <a:srgbClr val="002060"/>
                </a:solidFill>
              </a:rPr>
              <a:t>động</a:t>
            </a:r>
            <a:r>
              <a:rPr lang="en-US" sz="2200" dirty="0">
                <a:solidFill>
                  <a:srgbClr val="002060"/>
                </a:solidFill>
              </a:rPr>
              <a:t> </a:t>
            </a:r>
            <a:r>
              <a:rPr lang="en-US" sz="2200" dirty="0" err="1">
                <a:solidFill>
                  <a:srgbClr val="002060"/>
                </a:solidFill>
              </a:rPr>
              <a:t>khác</a:t>
            </a:r>
            <a:r>
              <a:rPr lang="en-US" sz="2200" dirty="0">
                <a:solidFill>
                  <a:srgbClr val="002060"/>
                </a:solidFill>
              </a:rPr>
              <a:t> </a:t>
            </a:r>
            <a:r>
              <a:rPr lang="en-US" sz="2200" dirty="0" err="1">
                <a:solidFill>
                  <a:srgbClr val="002060"/>
                </a:solidFill>
              </a:rPr>
              <a:t>phục</a:t>
            </a:r>
            <a:r>
              <a:rPr lang="en-US" sz="2200" dirty="0">
                <a:solidFill>
                  <a:srgbClr val="002060"/>
                </a:solidFill>
              </a:rPr>
              <a:t> </a:t>
            </a:r>
            <a:r>
              <a:rPr lang="en-US" sz="2200" dirty="0" err="1">
                <a:solidFill>
                  <a:srgbClr val="002060"/>
                </a:solidFill>
              </a:rPr>
              <a:t>vụ</a:t>
            </a:r>
            <a:r>
              <a:rPr lang="en-US" sz="2200" dirty="0">
                <a:solidFill>
                  <a:srgbClr val="002060"/>
                </a:solidFill>
              </a:rPr>
              <a:t> </a:t>
            </a:r>
            <a:r>
              <a:rPr lang="en-US" sz="2200" dirty="0" err="1">
                <a:solidFill>
                  <a:srgbClr val="002060"/>
                </a:solidFill>
              </a:rPr>
              <a:t>cho</a:t>
            </a:r>
            <a:r>
              <a:rPr lang="en-US" sz="2200" dirty="0">
                <a:solidFill>
                  <a:srgbClr val="002060"/>
                </a:solidFill>
              </a:rPr>
              <a:t> </a:t>
            </a:r>
            <a:r>
              <a:rPr lang="en-US" sz="2200" dirty="0" err="1">
                <a:solidFill>
                  <a:srgbClr val="002060"/>
                </a:solidFill>
              </a:rPr>
              <a:t>công</a:t>
            </a:r>
            <a:r>
              <a:rPr lang="en-US" sz="2200" dirty="0">
                <a:solidFill>
                  <a:srgbClr val="002060"/>
                </a:solidFill>
              </a:rPr>
              <a:t> </a:t>
            </a:r>
            <a:r>
              <a:rPr lang="en-US" sz="2200" dirty="0" err="1">
                <a:solidFill>
                  <a:srgbClr val="002060"/>
                </a:solidFill>
              </a:rPr>
              <a:t>tác</a:t>
            </a:r>
            <a:r>
              <a:rPr lang="en-US" sz="2200" dirty="0">
                <a:solidFill>
                  <a:srgbClr val="002060"/>
                </a:solidFill>
              </a:rPr>
              <a:t> KBCB .</a:t>
            </a:r>
          </a:p>
          <a:p>
            <a:pPr algn="just">
              <a:defRPr/>
            </a:pPr>
            <a:r>
              <a:rPr lang="en-US" sz="2200" b="1" dirty="0">
                <a:solidFill>
                  <a:srgbClr val="002060"/>
                </a:solidFill>
              </a:rPr>
              <a:t>2. </a:t>
            </a:r>
            <a:r>
              <a:rPr lang="en-US" sz="2200" b="1" dirty="0" err="1">
                <a:solidFill>
                  <a:srgbClr val="002060"/>
                </a:solidFill>
              </a:rPr>
              <a:t>Quỹ</a:t>
            </a:r>
            <a:r>
              <a:rPr lang="en-US" sz="2200" b="1" dirty="0">
                <a:solidFill>
                  <a:srgbClr val="002060"/>
                </a:solidFill>
              </a:rPr>
              <a:t> </a:t>
            </a:r>
            <a:r>
              <a:rPr lang="en-US" sz="2200" b="1" dirty="0" err="1">
                <a:solidFill>
                  <a:srgbClr val="002060"/>
                </a:solidFill>
              </a:rPr>
              <a:t>hỗ</a:t>
            </a:r>
            <a:r>
              <a:rPr lang="en-US" sz="2200" b="1" dirty="0">
                <a:solidFill>
                  <a:srgbClr val="002060"/>
                </a:solidFill>
              </a:rPr>
              <a:t> </a:t>
            </a:r>
            <a:r>
              <a:rPr lang="en-US" sz="2200" b="1" dirty="0" err="1">
                <a:solidFill>
                  <a:srgbClr val="002060"/>
                </a:solidFill>
              </a:rPr>
              <a:t>trợ</a:t>
            </a:r>
            <a:r>
              <a:rPr lang="en-US" sz="2200" b="1" dirty="0">
                <a:solidFill>
                  <a:srgbClr val="002060"/>
                </a:solidFill>
              </a:rPr>
              <a:t> </a:t>
            </a:r>
            <a:r>
              <a:rPr lang="en-US" sz="2200" b="1" dirty="0" err="1">
                <a:solidFill>
                  <a:srgbClr val="002060"/>
                </a:solidFill>
              </a:rPr>
              <a:t>khám</a:t>
            </a:r>
            <a:r>
              <a:rPr lang="en-US" sz="2200" b="1" dirty="0">
                <a:solidFill>
                  <a:srgbClr val="002060"/>
                </a:solidFill>
              </a:rPr>
              <a:t> </a:t>
            </a:r>
            <a:r>
              <a:rPr lang="en-US" sz="2200" b="1" dirty="0" err="1">
                <a:solidFill>
                  <a:srgbClr val="002060"/>
                </a:solidFill>
              </a:rPr>
              <a:t>bệnh</a:t>
            </a:r>
            <a:r>
              <a:rPr lang="en-US" sz="2200" b="1" dirty="0">
                <a:solidFill>
                  <a:srgbClr val="002060"/>
                </a:solidFill>
              </a:rPr>
              <a:t>, </a:t>
            </a:r>
            <a:r>
              <a:rPr lang="en-US" sz="2200" b="1" dirty="0" err="1">
                <a:solidFill>
                  <a:srgbClr val="002060"/>
                </a:solidFill>
              </a:rPr>
              <a:t>chữa</a:t>
            </a:r>
            <a:r>
              <a:rPr lang="en-US" sz="2200" b="1" dirty="0">
                <a:solidFill>
                  <a:srgbClr val="002060"/>
                </a:solidFill>
              </a:rPr>
              <a:t> </a:t>
            </a:r>
            <a:r>
              <a:rPr lang="en-US" sz="2200" b="1" dirty="0" err="1">
                <a:solidFill>
                  <a:srgbClr val="002060"/>
                </a:solidFill>
              </a:rPr>
              <a:t>bệnh</a:t>
            </a:r>
            <a:r>
              <a:rPr lang="en-US" sz="2200" b="1" dirty="0">
                <a:solidFill>
                  <a:srgbClr val="002060"/>
                </a:solidFill>
              </a:rPr>
              <a:t> </a:t>
            </a:r>
            <a:r>
              <a:rPr lang="en-US" sz="2200" b="1" dirty="0" err="1">
                <a:solidFill>
                  <a:srgbClr val="002060"/>
                </a:solidFill>
              </a:rPr>
              <a:t>gồm</a:t>
            </a:r>
            <a:r>
              <a:rPr lang="en-US" sz="2200" b="1" dirty="0">
                <a:solidFill>
                  <a:srgbClr val="002060"/>
                </a:solidFill>
              </a:rPr>
              <a:t> </a:t>
            </a:r>
            <a:r>
              <a:rPr lang="en-US" sz="2200" b="1" dirty="0" err="1">
                <a:solidFill>
                  <a:srgbClr val="002060"/>
                </a:solidFill>
              </a:rPr>
              <a:t>các</a:t>
            </a:r>
            <a:r>
              <a:rPr lang="en-US" sz="2200" b="1" dirty="0">
                <a:solidFill>
                  <a:srgbClr val="002060"/>
                </a:solidFill>
              </a:rPr>
              <a:t> </a:t>
            </a:r>
            <a:r>
              <a:rPr lang="en-US" sz="2200" b="1" dirty="0" err="1">
                <a:solidFill>
                  <a:srgbClr val="002060"/>
                </a:solidFill>
              </a:rPr>
              <a:t>loại</a:t>
            </a:r>
            <a:r>
              <a:rPr lang="en-US" sz="2200" b="1" dirty="0">
                <a:solidFill>
                  <a:srgbClr val="002060"/>
                </a:solidFill>
              </a:rPr>
              <a:t> </a:t>
            </a:r>
            <a:r>
              <a:rPr lang="en-US" sz="2200" b="1" dirty="0" err="1">
                <a:solidFill>
                  <a:srgbClr val="002060"/>
                </a:solidFill>
              </a:rPr>
              <a:t>sau</a:t>
            </a:r>
            <a:r>
              <a:rPr lang="en-US" sz="2200" b="1" dirty="0">
                <a:solidFill>
                  <a:srgbClr val="002060"/>
                </a:solidFill>
              </a:rPr>
              <a:t> </a:t>
            </a:r>
            <a:r>
              <a:rPr lang="en-US" sz="2200" b="1" dirty="0" err="1">
                <a:solidFill>
                  <a:srgbClr val="002060"/>
                </a:solidFill>
              </a:rPr>
              <a:t>đây</a:t>
            </a:r>
            <a:r>
              <a:rPr lang="en-US" sz="2200" b="1" dirty="0">
                <a:solidFill>
                  <a:srgbClr val="002060"/>
                </a:solidFill>
              </a:rPr>
              <a:t>:</a:t>
            </a:r>
          </a:p>
          <a:p>
            <a:pPr algn="just">
              <a:defRPr/>
            </a:pPr>
            <a:r>
              <a:rPr lang="en-US" sz="2200" dirty="0">
                <a:solidFill>
                  <a:srgbClr val="002060"/>
                </a:solidFill>
              </a:rPr>
              <a:t>	- </a:t>
            </a:r>
            <a:r>
              <a:rPr lang="en-US" sz="2200" dirty="0" err="1">
                <a:solidFill>
                  <a:srgbClr val="002060"/>
                </a:solidFill>
              </a:rPr>
              <a:t>Quỹ</a:t>
            </a:r>
            <a:r>
              <a:rPr lang="en-US" sz="2200" dirty="0">
                <a:solidFill>
                  <a:srgbClr val="002060"/>
                </a:solidFill>
              </a:rPr>
              <a:t> do </a:t>
            </a:r>
            <a:r>
              <a:rPr lang="en-US" sz="2200" dirty="0" err="1">
                <a:solidFill>
                  <a:srgbClr val="002060"/>
                </a:solidFill>
              </a:rPr>
              <a:t>tổ</a:t>
            </a:r>
            <a:r>
              <a:rPr lang="en-US" sz="2200" dirty="0">
                <a:solidFill>
                  <a:srgbClr val="002060"/>
                </a:solidFill>
              </a:rPr>
              <a:t> </a:t>
            </a:r>
            <a:r>
              <a:rPr lang="en-US" sz="2200" dirty="0" err="1">
                <a:solidFill>
                  <a:srgbClr val="002060"/>
                </a:solidFill>
              </a:rPr>
              <a:t>chức</a:t>
            </a:r>
            <a:r>
              <a:rPr lang="en-US" sz="2200" dirty="0">
                <a:solidFill>
                  <a:srgbClr val="002060"/>
                </a:solidFill>
              </a:rPr>
              <a:t>, </a:t>
            </a:r>
            <a:r>
              <a:rPr lang="en-US" sz="2200" dirty="0" err="1">
                <a:solidFill>
                  <a:srgbClr val="002060"/>
                </a:solidFill>
              </a:rPr>
              <a:t>cá</a:t>
            </a:r>
            <a:r>
              <a:rPr lang="en-US" sz="2200" dirty="0">
                <a:solidFill>
                  <a:srgbClr val="002060"/>
                </a:solidFill>
              </a:rPr>
              <a:t> </a:t>
            </a:r>
            <a:r>
              <a:rPr lang="en-US" sz="2200" dirty="0" err="1">
                <a:solidFill>
                  <a:srgbClr val="002060"/>
                </a:solidFill>
              </a:rPr>
              <a:t>nhân</a:t>
            </a:r>
            <a:r>
              <a:rPr lang="en-US" sz="2200" dirty="0">
                <a:solidFill>
                  <a:srgbClr val="002060"/>
                </a:solidFill>
              </a:rPr>
              <a:t> </a:t>
            </a:r>
            <a:r>
              <a:rPr lang="en-US" sz="2200" dirty="0" err="1">
                <a:solidFill>
                  <a:srgbClr val="002060"/>
                </a:solidFill>
              </a:rPr>
              <a:t>thành</a:t>
            </a:r>
            <a:r>
              <a:rPr lang="en-US" sz="2200" dirty="0">
                <a:solidFill>
                  <a:srgbClr val="002060"/>
                </a:solidFill>
              </a:rPr>
              <a:t> </a:t>
            </a:r>
            <a:r>
              <a:rPr lang="en-US" sz="2200" dirty="0" err="1">
                <a:solidFill>
                  <a:srgbClr val="002060"/>
                </a:solidFill>
              </a:rPr>
              <a:t>lập</a:t>
            </a:r>
            <a:r>
              <a:rPr lang="en-US" sz="2200" dirty="0">
                <a:solidFill>
                  <a:srgbClr val="002060"/>
                </a:solidFill>
              </a:rPr>
              <a:t> </a:t>
            </a:r>
            <a:r>
              <a:rPr lang="en-US" sz="2200" dirty="0" err="1">
                <a:solidFill>
                  <a:srgbClr val="002060"/>
                </a:solidFill>
              </a:rPr>
              <a:t>được</a:t>
            </a:r>
            <a:r>
              <a:rPr lang="en-US" sz="2200" dirty="0">
                <a:solidFill>
                  <a:srgbClr val="002060"/>
                </a:solidFill>
              </a:rPr>
              <a:t> </a:t>
            </a:r>
            <a:r>
              <a:rPr lang="en-US" sz="2200" dirty="0" err="1">
                <a:solidFill>
                  <a:srgbClr val="002060"/>
                </a:solidFill>
              </a:rPr>
              <a:t>tổ</a:t>
            </a:r>
            <a:r>
              <a:rPr lang="en-US" sz="2200" dirty="0">
                <a:solidFill>
                  <a:srgbClr val="002060"/>
                </a:solidFill>
              </a:rPr>
              <a:t> </a:t>
            </a:r>
            <a:r>
              <a:rPr lang="en-US" sz="2200" dirty="0" err="1">
                <a:solidFill>
                  <a:srgbClr val="002060"/>
                </a:solidFill>
              </a:rPr>
              <a:t>chức</a:t>
            </a:r>
            <a:r>
              <a:rPr lang="en-US" sz="2200" dirty="0">
                <a:solidFill>
                  <a:srgbClr val="002060"/>
                </a:solidFill>
              </a:rPr>
              <a:t>, </a:t>
            </a:r>
            <a:r>
              <a:rPr lang="en-US" sz="2200" dirty="0" err="1">
                <a:solidFill>
                  <a:srgbClr val="002060"/>
                </a:solidFill>
              </a:rPr>
              <a:t>hoạt</a:t>
            </a:r>
            <a:r>
              <a:rPr lang="en-US" sz="2200" dirty="0">
                <a:solidFill>
                  <a:srgbClr val="002060"/>
                </a:solidFill>
              </a:rPr>
              <a:t> </a:t>
            </a:r>
            <a:r>
              <a:rPr lang="en-US" sz="2200" dirty="0" err="1">
                <a:solidFill>
                  <a:srgbClr val="002060"/>
                </a:solidFill>
              </a:rPr>
              <a:t>động</a:t>
            </a:r>
            <a:r>
              <a:rPr lang="en-US" sz="2200" dirty="0">
                <a:solidFill>
                  <a:srgbClr val="002060"/>
                </a:solidFill>
              </a:rPr>
              <a:t> </a:t>
            </a:r>
            <a:r>
              <a:rPr lang="en-US" sz="2200" dirty="0" err="1">
                <a:solidFill>
                  <a:srgbClr val="002060"/>
                </a:solidFill>
              </a:rPr>
              <a:t>và</a:t>
            </a:r>
            <a:r>
              <a:rPr lang="en-US" sz="2200" dirty="0">
                <a:solidFill>
                  <a:srgbClr val="002060"/>
                </a:solidFill>
              </a:rPr>
              <a:t> </a:t>
            </a:r>
            <a:r>
              <a:rPr lang="en-US" sz="2200" dirty="0" err="1">
                <a:solidFill>
                  <a:srgbClr val="002060"/>
                </a:solidFill>
              </a:rPr>
              <a:t>quản</a:t>
            </a:r>
            <a:r>
              <a:rPr lang="en-US" sz="2200" dirty="0">
                <a:solidFill>
                  <a:srgbClr val="002060"/>
                </a:solidFill>
              </a:rPr>
              <a:t> </a:t>
            </a:r>
            <a:r>
              <a:rPr lang="en-US" sz="2200" dirty="0" err="1">
                <a:solidFill>
                  <a:srgbClr val="002060"/>
                </a:solidFill>
              </a:rPr>
              <a:t>lý</a:t>
            </a:r>
            <a:r>
              <a:rPr lang="en-US" sz="2200" dirty="0">
                <a:solidFill>
                  <a:srgbClr val="002060"/>
                </a:solidFill>
              </a:rPr>
              <a:t> </a:t>
            </a:r>
            <a:r>
              <a:rPr lang="en-US" sz="2200" dirty="0" err="1">
                <a:solidFill>
                  <a:srgbClr val="002060"/>
                </a:solidFill>
              </a:rPr>
              <a:t>theo</a:t>
            </a:r>
            <a:r>
              <a:rPr lang="en-US" sz="2200" dirty="0">
                <a:solidFill>
                  <a:srgbClr val="002060"/>
                </a:solidFill>
              </a:rPr>
              <a:t> </a:t>
            </a:r>
            <a:r>
              <a:rPr lang="en-US" sz="2200" dirty="0" err="1">
                <a:solidFill>
                  <a:srgbClr val="002060"/>
                </a:solidFill>
              </a:rPr>
              <a:t>quy</a:t>
            </a:r>
            <a:r>
              <a:rPr lang="en-US" sz="2200" dirty="0">
                <a:solidFill>
                  <a:srgbClr val="002060"/>
                </a:solidFill>
              </a:rPr>
              <a:t> </a:t>
            </a:r>
            <a:r>
              <a:rPr lang="en-US" sz="2200" dirty="0" err="1">
                <a:solidFill>
                  <a:srgbClr val="002060"/>
                </a:solidFill>
              </a:rPr>
              <a:t>định</a:t>
            </a:r>
            <a:r>
              <a:rPr lang="en-US" sz="2200" dirty="0">
                <a:solidFill>
                  <a:srgbClr val="002060"/>
                </a:solidFill>
              </a:rPr>
              <a:t> PL </a:t>
            </a:r>
            <a:r>
              <a:rPr lang="en-US" sz="2200" dirty="0" err="1">
                <a:solidFill>
                  <a:srgbClr val="002060"/>
                </a:solidFill>
              </a:rPr>
              <a:t>về</a:t>
            </a:r>
            <a:r>
              <a:rPr lang="en-US" sz="2200" dirty="0">
                <a:solidFill>
                  <a:srgbClr val="002060"/>
                </a:solidFill>
              </a:rPr>
              <a:t> </a:t>
            </a:r>
            <a:r>
              <a:rPr lang="en-US" sz="2200" dirty="0" err="1">
                <a:solidFill>
                  <a:srgbClr val="002060"/>
                </a:solidFill>
              </a:rPr>
              <a:t>quỹ</a:t>
            </a:r>
            <a:r>
              <a:rPr lang="en-US" sz="2200" dirty="0">
                <a:solidFill>
                  <a:srgbClr val="002060"/>
                </a:solidFill>
              </a:rPr>
              <a:t> </a:t>
            </a:r>
            <a:r>
              <a:rPr lang="en-US" sz="2200" dirty="0" err="1">
                <a:solidFill>
                  <a:srgbClr val="002060"/>
                </a:solidFill>
              </a:rPr>
              <a:t>xã</a:t>
            </a:r>
            <a:r>
              <a:rPr lang="en-US" sz="2200" dirty="0">
                <a:solidFill>
                  <a:srgbClr val="002060"/>
                </a:solidFill>
              </a:rPr>
              <a:t> </a:t>
            </a:r>
            <a:r>
              <a:rPr lang="en-US" sz="2200" dirty="0" err="1">
                <a:solidFill>
                  <a:srgbClr val="002060"/>
                </a:solidFill>
              </a:rPr>
              <a:t>hội</a:t>
            </a:r>
            <a:r>
              <a:rPr lang="en-US" sz="2200" dirty="0">
                <a:solidFill>
                  <a:srgbClr val="002060"/>
                </a:solidFill>
              </a:rPr>
              <a:t>, </a:t>
            </a:r>
            <a:r>
              <a:rPr lang="en-US" sz="2200" dirty="0" err="1">
                <a:solidFill>
                  <a:srgbClr val="002060"/>
                </a:solidFill>
              </a:rPr>
              <a:t>quỹ</a:t>
            </a:r>
            <a:r>
              <a:rPr lang="en-US" sz="2200" dirty="0">
                <a:solidFill>
                  <a:srgbClr val="002060"/>
                </a:solidFill>
              </a:rPr>
              <a:t> </a:t>
            </a:r>
            <a:r>
              <a:rPr lang="en-US" sz="2200" dirty="0" err="1">
                <a:solidFill>
                  <a:srgbClr val="002060"/>
                </a:solidFill>
              </a:rPr>
              <a:t>từ</a:t>
            </a:r>
            <a:r>
              <a:rPr lang="en-US" sz="2200" dirty="0">
                <a:solidFill>
                  <a:srgbClr val="002060"/>
                </a:solidFill>
              </a:rPr>
              <a:t> </a:t>
            </a:r>
            <a:r>
              <a:rPr lang="en-US" sz="2200" dirty="0" err="1">
                <a:solidFill>
                  <a:srgbClr val="002060"/>
                </a:solidFill>
              </a:rPr>
              <a:t>thiện</a:t>
            </a:r>
            <a:r>
              <a:rPr lang="en-US" sz="2200" dirty="0">
                <a:solidFill>
                  <a:srgbClr val="002060"/>
                </a:solidFill>
              </a:rPr>
              <a:t>; </a:t>
            </a:r>
          </a:p>
          <a:p>
            <a:pPr algn="just">
              <a:defRPr/>
            </a:pPr>
            <a:r>
              <a:rPr lang="en-US" sz="2200" dirty="0">
                <a:solidFill>
                  <a:srgbClr val="002060"/>
                </a:solidFill>
              </a:rPr>
              <a:t>	- </a:t>
            </a:r>
            <a:r>
              <a:rPr lang="en-US" sz="2200" dirty="0" err="1">
                <a:solidFill>
                  <a:srgbClr val="002060"/>
                </a:solidFill>
              </a:rPr>
              <a:t>Quỹ</a:t>
            </a:r>
            <a:r>
              <a:rPr lang="en-US" sz="2200" dirty="0">
                <a:solidFill>
                  <a:srgbClr val="002060"/>
                </a:solidFill>
              </a:rPr>
              <a:t> do </a:t>
            </a:r>
            <a:r>
              <a:rPr lang="en-US" sz="2200" dirty="0" err="1">
                <a:solidFill>
                  <a:srgbClr val="002060"/>
                </a:solidFill>
              </a:rPr>
              <a:t>cơ</a:t>
            </a:r>
            <a:r>
              <a:rPr lang="en-US" sz="2200" dirty="0">
                <a:solidFill>
                  <a:srgbClr val="002060"/>
                </a:solidFill>
              </a:rPr>
              <a:t> </a:t>
            </a:r>
            <a:r>
              <a:rPr lang="en-US" sz="2200" dirty="0" err="1">
                <a:solidFill>
                  <a:srgbClr val="002060"/>
                </a:solidFill>
              </a:rPr>
              <a:t>sở</a:t>
            </a:r>
            <a:r>
              <a:rPr lang="en-US" sz="2200" dirty="0">
                <a:solidFill>
                  <a:srgbClr val="002060"/>
                </a:solidFill>
              </a:rPr>
              <a:t> KBCB </a:t>
            </a:r>
            <a:r>
              <a:rPr lang="en-US" sz="2200" dirty="0" err="1">
                <a:solidFill>
                  <a:srgbClr val="002060"/>
                </a:solidFill>
              </a:rPr>
              <a:t>thành</a:t>
            </a:r>
            <a:r>
              <a:rPr lang="en-US" sz="2200" dirty="0">
                <a:solidFill>
                  <a:srgbClr val="002060"/>
                </a:solidFill>
              </a:rPr>
              <a:t> </a:t>
            </a:r>
            <a:r>
              <a:rPr lang="en-US" sz="2200" dirty="0" err="1">
                <a:solidFill>
                  <a:srgbClr val="002060"/>
                </a:solidFill>
              </a:rPr>
              <a:t>lập</a:t>
            </a:r>
            <a:r>
              <a:rPr lang="en-US" sz="2200" dirty="0">
                <a:solidFill>
                  <a:srgbClr val="002060"/>
                </a:solidFill>
              </a:rPr>
              <a:t> </a:t>
            </a:r>
            <a:r>
              <a:rPr lang="en-US" sz="2200" dirty="0" err="1">
                <a:solidFill>
                  <a:srgbClr val="002060"/>
                </a:solidFill>
              </a:rPr>
              <a:t>từ</a:t>
            </a:r>
            <a:r>
              <a:rPr lang="en-US" sz="2200" dirty="0">
                <a:solidFill>
                  <a:srgbClr val="002060"/>
                </a:solidFill>
              </a:rPr>
              <a:t> </a:t>
            </a:r>
            <a:r>
              <a:rPr lang="en-US" sz="2200" dirty="0" err="1">
                <a:solidFill>
                  <a:srgbClr val="002060"/>
                </a:solidFill>
              </a:rPr>
              <a:t>nguồn</a:t>
            </a:r>
            <a:r>
              <a:rPr lang="en-US" sz="2200" dirty="0">
                <a:solidFill>
                  <a:srgbClr val="002060"/>
                </a:solidFill>
              </a:rPr>
              <a:t> </a:t>
            </a:r>
            <a:r>
              <a:rPr lang="en-US" sz="2200" dirty="0" err="1">
                <a:solidFill>
                  <a:srgbClr val="002060"/>
                </a:solidFill>
              </a:rPr>
              <a:t>tài</a:t>
            </a:r>
            <a:r>
              <a:rPr lang="en-US" sz="2200" dirty="0">
                <a:solidFill>
                  <a:srgbClr val="002060"/>
                </a:solidFill>
              </a:rPr>
              <a:t> </a:t>
            </a:r>
            <a:r>
              <a:rPr lang="en-US" sz="2200" dirty="0" err="1">
                <a:solidFill>
                  <a:srgbClr val="002060"/>
                </a:solidFill>
              </a:rPr>
              <a:t>trợ</a:t>
            </a:r>
            <a:r>
              <a:rPr lang="en-US" sz="2200" dirty="0">
                <a:solidFill>
                  <a:srgbClr val="002060"/>
                </a:solidFill>
              </a:rPr>
              <a:t>, </a:t>
            </a:r>
            <a:r>
              <a:rPr lang="en-US" sz="2200" dirty="0" err="1">
                <a:solidFill>
                  <a:srgbClr val="002060"/>
                </a:solidFill>
              </a:rPr>
              <a:t>viện</a:t>
            </a:r>
            <a:r>
              <a:rPr lang="en-US" sz="2200" dirty="0">
                <a:solidFill>
                  <a:srgbClr val="002060"/>
                </a:solidFill>
              </a:rPr>
              <a:t> </a:t>
            </a:r>
            <a:r>
              <a:rPr lang="en-US" sz="2200" dirty="0" err="1">
                <a:solidFill>
                  <a:srgbClr val="002060"/>
                </a:solidFill>
              </a:rPr>
              <a:t>trợ</a:t>
            </a:r>
            <a:r>
              <a:rPr lang="en-US" sz="2200" dirty="0">
                <a:solidFill>
                  <a:srgbClr val="002060"/>
                </a:solidFill>
              </a:rPr>
              <a:t> </a:t>
            </a:r>
            <a:r>
              <a:rPr lang="en-US" sz="2200" dirty="0" err="1">
                <a:solidFill>
                  <a:srgbClr val="002060"/>
                </a:solidFill>
              </a:rPr>
              <a:t>của</a:t>
            </a:r>
            <a:r>
              <a:rPr lang="en-US" sz="2200" dirty="0">
                <a:solidFill>
                  <a:srgbClr val="002060"/>
                </a:solidFill>
              </a:rPr>
              <a:t> </a:t>
            </a:r>
            <a:r>
              <a:rPr lang="en-US" sz="2200" dirty="0" err="1">
                <a:solidFill>
                  <a:srgbClr val="002060"/>
                </a:solidFill>
              </a:rPr>
              <a:t>các</a:t>
            </a:r>
            <a:r>
              <a:rPr lang="en-US" sz="2200" dirty="0">
                <a:solidFill>
                  <a:srgbClr val="002060"/>
                </a:solidFill>
              </a:rPr>
              <a:t> </a:t>
            </a:r>
            <a:r>
              <a:rPr lang="en-US" sz="2200" dirty="0" err="1">
                <a:solidFill>
                  <a:srgbClr val="002060"/>
                </a:solidFill>
              </a:rPr>
              <a:t>tổ</a:t>
            </a:r>
            <a:r>
              <a:rPr lang="en-US" sz="2200" dirty="0">
                <a:solidFill>
                  <a:srgbClr val="002060"/>
                </a:solidFill>
              </a:rPr>
              <a:t> </a:t>
            </a:r>
            <a:r>
              <a:rPr lang="en-US" sz="2200" dirty="0" err="1">
                <a:solidFill>
                  <a:srgbClr val="002060"/>
                </a:solidFill>
              </a:rPr>
              <a:t>chức</a:t>
            </a:r>
            <a:r>
              <a:rPr lang="en-US" sz="2200" dirty="0">
                <a:solidFill>
                  <a:srgbClr val="002060"/>
                </a:solidFill>
              </a:rPr>
              <a:t>, </a:t>
            </a:r>
            <a:r>
              <a:rPr lang="en-US" sz="2200" dirty="0" err="1">
                <a:solidFill>
                  <a:srgbClr val="002060"/>
                </a:solidFill>
              </a:rPr>
              <a:t>cá</a:t>
            </a:r>
            <a:r>
              <a:rPr lang="en-US" sz="2200" dirty="0">
                <a:solidFill>
                  <a:srgbClr val="002060"/>
                </a:solidFill>
              </a:rPr>
              <a:t> </a:t>
            </a:r>
            <a:r>
              <a:rPr lang="en-US" sz="2200" dirty="0" err="1">
                <a:solidFill>
                  <a:srgbClr val="002060"/>
                </a:solidFill>
              </a:rPr>
              <a:t>nhân</a:t>
            </a:r>
            <a:r>
              <a:rPr lang="en-US" sz="2200" dirty="0">
                <a:solidFill>
                  <a:srgbClr val="002060"/>
                </a:solidFill>
              </a:rPr>
              <a:t>, </a:t>
            </a:r>
            <a:r>
              <a:rPr lang="en-US" sz="2200" dirty="0" err="1">
                <a:solidFill>
                  <a:srgbClr val="002060"/>
                </a:solidFill>
              </a:rPr>
              <a:t>nguồn</a:t>
            </a:r>
            <a:r>
              <a:rPr lang="en-US" sz="2200" dirty="0">
                <a:solidFill>
                  <a:srgbClr val="002060"/>
                </a:solidFill>
              </a:rPr>
              <a:t> </a:t>
            </a:r>
            <a:r>
              <a:rPr lang="en-US" sz="2200" dirty="0" err="1">
                <a:solidFill>
                  <a:srgbClr val="002060"/>
                </a:solidFill>
              </a:rPr>
              <a:t>kinh</a:t>
            </a:r>
            <a:r>
              <a:rPr lang="en-US" sz="2200" dirty="0">
                <a:solidFill>
                  <a:srgbClr val="002060"/>
                </a:solidFill>
              </a:rPr>
              <a:t> </a:t>
            </a:r>
            <a:r>
              <a:rPr lang="en-US" sz="2200" dirty="0" err="1">
                <a:solidFill>
                  <a:srgbClr val="002060"/>
                </a:solidFill>
              </a:rPr>
              <a:t>phí</a:t>
            </a:r>
            <a:r>
              <a:rPr lang="en-US" sz="2200" dirty="0">
                <a:solidFill>
                  <a:srgbClr val="002060"/>
                </a:solidFill>
              </a:rPr>
              <a:t> </a:t>
            </a:r>
            <a:r>
              <a:rPr lang="en-US" sz="2200" dirty="0" err="1">
                <a:solidFill>
                  <a:srgbClr val="002060"/>
                </a:solidFill>
              </a:rPr>
              <a:t>của</a:t>
            </a:r>
            <a:r>
              <a:rPr lang="en-US" sz="2200" dirty="0">
                <a:solidFill>
                  <a:srgbClr val="002060"/>
                </a:solidFill>
              </a:rPr>
              <a:t> </a:t>
            </a:r>
            <a:r>
              <a:rPr lang="en-US" sz="2200" dirty="0" err="1">
                <a:solidFill>
                  <a:srgbClr val="002060"/>
                </a:solidFill>
              </a:rPr>
              <a:t>cơ</a:t>
            </a:r>
            <a:r>
              <a:rPr lang="en-US" sz="2200" dirty="0">
                <a:solidFill>
                  <a:srgbClr val="002060"/>
                </a:solidFill>
              </a:rPr>
              <a:t> </a:t>
            </a:r>
            <a:r>
              <a:rPr lang="en-US" sz="2200" dirty="0" err="1">
                <a:solidFill>
                  <a:srgbClr val="002060"/>
                </a:solidFill>
              </a:rPr>
              <a:t>sở</a:t>
            </a:r>
            <a:r>
              <a:rPr lang="en-US" sz="2200" dirty="0">
                <a:solidFill>
                  <a:srgbClr val="002060"/>
                </a:solidFill>
              </a:rPr>
              <a:t> KBCB (</a:t>
            </a:r>
            <a:r>
              <a:rPr lang="en-US" sz="2200" dirty="0" err="1">
                <a:solidFill>
                  <a:srgbClr val="002060"/>
                </a:solidFill>
              </a:rPr>
              <a:t>nếu</a:t>
            </a:r>
            <a:r>
              <a:rPr lang="en-US" sz="2200" dirty="0">
                <a:solidFill>
                  <a:srgbClr val="002060"/>
                </a:solidFill>
              </a:rPr>
              <a:t> </a:t>
            </a:r>
            <a:r>
              <a:rPr lang="en-US" sz="2200" dirty="0" err="1">
                <a:solidFill>
                  <a:srgbClr val="002060"/>
                </a:solidFill>
              </a:rPr>
              <a:t>có</a:t>
            </a:r>
            <a:r>
              <a:rPr lang="en-US" sz="2200" dirty="0">
                <a:solidFill>
                  <a:srgbClr val="002060"/>
                </a:solidFill>
              </a:rPr>
              <a:t>) </a:t>
            </a:r>
            <a:r>
              <a:rPr lang="en-US" sz="2200" dirty="0" err="1">
                <a:solidFill>
                  <a:srgbClr val="002060"/>
                </a:solidFill>
              </a:rPr>
              <a:t>và</a:t>
            </a:r>
            <a:r>
              <a:rPr lang="en-US" sz="2200" dirty="0">
                <a:solidFill>
                  <a:srgbClr val="002060"/>
                </a:solidFill>
              </a:rPr>
              <a:t> </a:t>
            </a:r>
            <a:r>
              <a:rPr lang="en-US" sz="2200" dirty="0" err="1">
                <a:solidFill>
                  <a:srgbClr val="002060"/>
                </a:solidFill>
              </a:rPr>
              <a:t>các</a:t>
            </a:r>
            <a:r>
              <a:rPr lang="en-US" sz="2200" dirty="0">
                <a:solidFill>
                  <a:srgbClr val="002060"/>
                </a:solidFill>
              </a:rPr>
              <a:t> </a:t>
            </a:r>
            <a:r>
              <a:rPr lang="en-US" sz="2200" dirty="0" err="1">
                <a:solidFill>
                  <a:srgbClr val="002060"/>
                </a:solidFill>
              </a:rPr>
              <a:t>nguồn</a:t>
            </a:r>
            <a:r>
              <a:rPr lang="en-US" sz="2200" dirty="0">
                <a:solidFill>
                  <a:srgbClr val="002060"/>
                </a:solidFill>
              </a:rPr>
              <a:t> </a:t>
            </a:r>
            <a:r>
              <a:rPr lang="en-US" sz="2200" dirty="0" err="1">
                <a:solidFill>
                  <a:srgbClr val="002060"/>
                </a:solidFill>
              </a:rPr>
              <a:t>kinh</a:t>
            </a:r>
            <a:r>
              <a:rPr lang="en-US" sz="2200" dirty="0">
                <a:solidFill>
                  <a:srgbClr val="002060"/>
                </a:solidFill>
              </a:rPr>
              <a:t> </a:t>
            </a:r>
            <a:r>
              <a:rPr lang="en-US" sz="2200" dirty="0" err="1">
                <a:solidFill>
                  <a:srgbClr val="002060"/>
                </a:solidFill>
              </a:rPr>
              <a:t>phí</a:t>
            </a:r>
            <a:r>
              <a:rPr lang="en-US" sz="2200" dirty="0">
                <a:solidFill>
                  <a:srgbClr val="002060"/>
                </a:solidFill>
              </a:rPr>
              <a:t> </a:t>
            </a:r>
            <a:r>
              <a:rPr lang="en-US" sz="2200" dirty="0" err="1">
                <a:solidFill>
                  <a:srgbClr val="002060"/>
                </a:solidFill>
              </a:rPr>
              <a:t>khác</a:t>
            </a:r>
            <a:r>
              <a:rPr lang="en-US" sz="2200" dirty="0">
                <a:solidFill>
                  <a:srgbClr val="002060"/>
                </a:solidFill>
              </a:rPr>
              <a:t> </a:t>
            </a:r>
            <a:r>
              <a:rPr lang="en-US" sz="2200" dirty="0" err="1">
                <a:solidFill>
                  <a:srgbClr val="002060"/>
                </a:solidFill>
              </a:rPr>
              <a:t>theo</a:t>
            </a:r>
            <a:r>
              <a:rPr lang="en-US" sz="2200" dirty="0">
                <a:solidFill>
                  <a:srgbClr val="002060"/>
                </a:solidFill>
              </a:rPr>
              <a:t> </a:t>
            </a:r>
            <a:r>
              <a:rPr lang="en-US" sz="2200" dirty="0" err="1">
                <a:solidFill>
                  <a:srgbClr val="002060"/>
                </a:solidFill>
              </a:rPr>
              <a:t>quy</a:t>
            </a:r>
            <a:r>
              <a:rPr lang="en-US" sz="2200" dirty="0">
                <a:solidFill>
                  <a:srgbClr val="002060"/>
                </a:solidFill>
              </a:rPr>
              <a:t> </a:t>
            </a:r>
            <a:r>
              <a:rPr lang="en-US" sz="2200" dirty="0" err="1">
                <a:solidFill>
                  <a:srgbClr val="002060"/>
                </a:solidFill>
              </a:rPr>
              <a:t>định</a:t>
            </a:r>
            <a:r>
              <a:rPr lang="en-US" sz="2200" dirty="0">
                <a:solidFill>
                  <a:srgbClr val="002060"/>
                </a:solidFill>
              </a:rPr>
              <a:t>: </a:t>
            </a:r>
            <a:r>
              <a:rPr lang="en-US" sz="2200" dirty="0" err="1">
                <a:solidFill>
                  <a:srgbClr val="002060"/>
                </a:solidFill>
              </a:rPr>
              <a:t>tổ</a:t>
            </a:r>
            <a:r>
              <a:rPr lang="en-US" sz="2200" dirty="0">
                <a:solidFill>
                  <a:srgbClr val="002060"/>
                </a:solidFill>
              </a:rPr>
              <a:t> </a:t>
            </a:r>
            <a:r>
              <a:rPr lang="en-US" sz="2200" dirty="0" err="1">
                <a:solidFill>
                  <a:srgbClr val="002060"/>
                </a:solidFill>
              </a:rPr>
              <a:t>chức</a:t>
            </a:r>
            <a:r>
              <a:rPr lang="en-US" sz="2200" dirty="0">
                <a:solidFill>
                  <a:srgbClr val="002060"/>
                </a:solidFill>
              </a:rPr>
              <a:t>, </a:t>
            </a:r>
            <a:r>
              <a:rPr lang="en-US" sz="2200" dirty="0" err="1">
                <a:solidFill>
                  <a:srgbClr val="002060"/>
                </a:solidFill>
              </a:rPr>
              <a:t>hoạt</a:t>
            </a:r>
            <a:r>
              <a:rPr lang="en-US" sz="2200" dirty="0">
                <a:solidFill>
                  <a:srgbClr val="002060"/>
                </a:solidFill>
              </a:rPr>
              <a:t> </a:t>
            </a:r>
            <a:r>
              <a:rPr lang="en-US" sz="2200" dirty="0" err="1">
                <a:solidFill>
                  <a:srgbClr val="002060"/>
                </a:solidFill>
              </a:rPr>
              <a:t>động</a:t>
            </a:r>
            <a:r>
              <a:rPr lang="en-US" sz="2200" dirty="0">
                <a:solidFill>
                  <a:srgbClr val="002060"/>
                </a:solidFill>
              </a:rPr>
              <a:t> </a:t>
            </a:r>
            <a:r>
              <a:rPr lang="en-US" sz="2200" dirty="0" err="1">
                <a:solidFill>
                  <a:srgbClr val="002060"/>
                </a:solidFill>
              </a:rPr>
              <a:t>và</a:t>
            </a:r>
            <a:r>
              <a:rPr lang="en-US" sz="2200" dirty="0">
                <a:solidFill>
                  <a:srgbClr val="002060"/>
                </a:solidFill>
              </a:rPr>
              <a:t> </a:t>
            </a:r>
            <a:r>
              <a:rPr lang="en-US" sz="2200" dirty="0" err="1">
                <a:solidFill>
                  <a:srgbClr val="002060"/>
                </a:solidFill>
              </a:rPr>
              <a:t>quản</a:t>
            </a:r>
            <a:r>
              <a:rPr lang="en-US" sz="2200" dirty="0">
                <a:solidFill>
                  <a:srgbClr val="002060"/>
                </a:solidFill>
              </a:rPr>
              <a:t> </a:t>
            </a:r>
            <a:r>
              <a:rPr lang="en-US" sz="2200" dirty="0" err="1">
                <a:solidFill>
                  <a:srgbClr val="002060"/>
                </a:solidFill>
              </a:rPr>
              <a:t>lý</a:t>
            </a:r>
            <a:r>
              <a:rPr lang="de-DE" sz="2200" dirty="0">
                <a:solidFill>
                  <a:srgbClr val="002060"/>
                </a:solidFill>
              </a:rPr>
              <a:t> theo quy định tại quy chế chi tiêu nội bộ của ĐV và phù hợp với quy định của pháp luật</a:t>
            </a:r>
            <a:r>
              <a:rPr lang="en-US" sz="2200" dirty="0">
                <a:solidFill>
                  <a:srgbClr val="002060"/>
                </a:solidFill>
              </a:rPr>
              <a:t>.</a:t>
            </a:r>
            <a:r>
              <a:rPr lang="de-DE" sz="2200" b="1" dirty="0">
                <a:solidFill>
                  <a:srgbClr val="002060"/>
                </a:solidFill>
              </a:rPr>
              <a:t> </a:t>
            </a:r>
            <a:endParaRPr lang="en-US" sz="2200" dirty="0">
              <a:solidFill>
                <a:srgbClr val="002060"/>
              </a:solidFill>
              <a:latin typeface="+mn-lt"/>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5E1AE82-A083-6DD9-D816-63AA8A1A668E}"/>
              </a:ext>
            </a:extLst>
          </p:cNvPr>
          <p:cNvSpPr>
            <a:spLocks noGrp="1" noChangeArrowheads="1"/>
          </p:cNvSpPr>
          <p:nvPr>
            <p:ph type="title"/>
          </p:nvPr>
        </p:nvSpPr>
        <p:spPr>
          <a:xfrm>
            <a:off x="1292225" y="406400"/>
            <a:ext cx="7089775" cy="708025"/>
          </a:xfrm>
        </p:spPr>
        <p:txBody>
          <a:bodyPr/>
          <a:lstStyle/>
          <a:p>
            <a:pPr eaLnBrk="1" hangingPunct="1"/>
            <a:r>
              <a:rPr lang="en-US" altLang="vi-VN" sz="2400"/>
              <a:t>7</a:t>
            </a:r>
            <a:r>
              <a:rPr lang="vi-VN" altLang="vi-VN" sz="2400"/>
              <a:t>. </a:t>
            </a:r>
            <a:r>
              <a:rPr lang="en-US" altLang="vi-VN" sz="2400"/>
              <a:t>Quy định liên quan đến tài chính trong các Điều khác của Luật</a:t>
            </a:r>
            <a:endParaRPr lang="en-US" altLang="en-US" sz="2400">
              <a:solidFill>
                <a:srgbClr val="FF0000"/>
              </a:solidFill>
            </a:endParaRPr>
          </a:p>
        </p:txBody>
      </p:sp>
      <p:sp>
        <p:nvSpPr>
          <p:cNvPr id="30723" name="Text Box 3">
            <a:extLst>
              <a:ext uri="{FF2B5EF4-FFF2-40B4-BE49-F238E27FC236}">
                <a16:creationId xmlns:a16="http://schemas.microsoft.com/office/drawing/2014/main" id="{97C10FEB-20A1-4F5A-BD1F-8F55EF8EC39E}"/>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30724" name="Rectangle 43">
            <a:extLst>
              <a:ext uri="{FF2B5EF4-FFF2-40B4-BE49-F238E27FC236}">
                <a16:creationId xmlns:a16="http://schemas.microsoft.com/office/drawing/2014/main" id="{63D874AF-3B0C-9218-22AE-3084349EED40}"/>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30725" name="Rectangle 44">
            <a:extLst>
              <a:ext uri="{FF2B5EF4-FFF2-40B4-BE49-F238E27FC236}">
                <a16:creationId xmlns:a16="http://schemas.microsoft.com/office/drawing/2014/main" id="{A437F298-220B-5222-01B0-500C1CB5F827}"/>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30726" name="Picture 24">
            <a:extLst>
              <a:ext uri="{FF2B5EF4-FFF2-40B4-BE49-F238E27FC236}">
                <a16:creationId xmlns:a16="http://schemas.microsoft.com/office/drawing/2014/main" id="{B33E706A-6E4F-A915-A682-A2DF200DC9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7" name="Rounded Rectangle 25">
            <a:extLst>
              <a:ext uri="{FF2B5EF4-FFF2-40B4-BE49-F238E27FC236}">
                <a16:creationId xmlns:a16="http://schemas.microsoft.com/office/drawing/2014/main" id="{E8506D9D-39D1-376C-B139-C3790BE580A8}"/>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5128" name="TextBox 3">
            <a:extLst>
              <a:ext uri="{FF2B5EF4-FFF2-40B4-BE49-F238E27FC236}">
                <a16:creationId xmlns:a16="http://schemas.microsoft.com/office/drawing/2014/main" id="{E8001C8E-328C-A0EA-81D7-8E7DEEF07119}"/>
              </a:ext>
            </a:extLst>
          </p:cNvPr>
          <p:cNvSpPr txBox="1">
            <a:spLocks noChangeArrowheads="1"/>
          </p:cNvSpPr>
          <p:nvPr/>
        </p:nvSpPr>
        <p:spPr bwMode="auto">
          <a:xfrm>
            <a:off x="457200" y="1524000"/>
            <a:ext cx="8310563" cy="4648200"/>
          </a:xfrm>
          <a:prstGeom prst="rect">
            <a:avLst/>
          </a:prstGeom>
          <a:noFill/>
          <a:ln>
            <a:noFill/>
          </a:ln>
        </p:spPr>
        <p:txBody>
          <a:bodyPr>
            <a:spAutoFit/>
          </a:bodyPr>
          <a:lstStyle>
            <a:lvl1pPr marL="400050" indent="-400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buFont typeface="Wingdings" panose="05000000000000000000" pitchFamily="2" charset="2"/>
              <a:buChar char="ü"/>
              <a:defRPr/>
            </a:pPr>
            <a:r>
              <a:rPr lang="vi-VN" altLang="en-US" sz="2200">
                <a:solidFill>
                  <a:srgbClr val="002060"/>
                </a:solidFill>
              </a:rPr>
              <a:t>Điều </a:t>
            </a:r>
            <a:r>
              <a:rPr lang="vi-VN" altLang="en-US" sz="2200" dirty="0">
                <a:solidFill>
                  <a:srgbClr val="002060"/>
                </a:solidFill>
              </a:rPr>
              <a:t>61: Bảo đảm kinh phí cho hoạt động cấp cứu</a:t>
            </a:r>
            <a:endParaRPr lang="en-US" altLang="en-US" sz="2200" dirty="0">
              <a:solidFill>
                <a:srgbClr val="002060"/>
              </a:solidFill>
            </a:endParaRPr>
          </a:p>
          <a:p>
            <a:pPr algn="just">
              <a:buFont typeface="Wingdings" panose="05000000000000000000" pitchFamily="2" charset="2"/>
              <a:buChar char="ü"/>
              <a:defRPr/>
            </a:pPr>
            <a:r>
              <a:rPr lang="vi-VN" altLang="en-US" sz="2200" dirty="0">
                <a:solidFill>
                  <a:srgbClr val="002060"/>
                </a:solidFill>
              </a:rPr>
              <a:t>Điều 72: Chi phí nuôi dưỡng, chăm sóc, </a:t>
            </a:r>
            <a:r>
              <a:rPr lang="en-US" altLang="en-US" sz="2200" dirty="0">
                <a:solidFill>
                  <a:srgbClr val="002060"/>
                </a:solidFill>
              </a:rPr>
              <a:t>KBCB</a:t>
            </a:r>
            <a:r>
              <a:rPr lang="vi-VN" altLang="en-US" sz="2200" dirty="0">
                <a:solidFill>
                  <a:srgbClr val="002060"/>
                </a:solidFill>
              </a:rPr>
              <a:t> đối với người bệnh không có thân nhân</a:t>
            </a:r>
            <a:endParaRPr lang="en-US" altLang="en-US" sz="2200" dirty="0">
              <a:solidFill>
                <a:srgbClr val="002060"/>
              </a:solidFill>
            </a:endParaRPr>
          </a:p>
          <a:p>
            <a:pPr algn="just">
              <a:buFont typeface="Wingdings" panose="05000000000000000000" pitchFamily="2" charset="2"/>
              <a:buChar char="ü"/>
              <a:defRPr/>
            </a:pPr>
            <a:r>
              <a:rPr lang="vi-VN" altLang="en-US" sz="2200" dirty="0">
                <a:solidFill>
                  <a:srgbClr val="002060"/>
                </a:solidFill>
              </a:rPr>
              <a:t>Điều 73: Chi phí mai táng đối với trường hợp tử vong tại cơ sở mà không có người nhận</a:t>
            </a:r>
            <a:endParaRPr lang="en-US" altLang="en-US" sz="2200" dirty="0">
              <a:solidFill>
                <a:srgbClr val="002060"/>
              </a:solidFill>
            </a:endParaRPr>
          </a:p>
          <a:p>
            <a:pPr algn="just">
              <a:buFont typeface="Wingdings" panose="05000000000000000000" pitchFamily="2" charset="2"/>
              <a:buChar char="ü"/>
              <a:defRPr/>
            </a:pPr>
            <a:r>
              <a:rPr lang="vi-VN" altLang="en-US" sz="2200" dirty="0">
                <a:solidFill>
                  <a:srgbClr val="002060"/>
                </a:solidFill>
              </a:rPr>
              <a:t>Điều 105: </a:t>
            </a:r>
            <a:r>
              <a:rPr lang="en-US" altLang="en-US" sz="2200" dirty="0">
                <a:solidFill>
                  <a:srgbClr val="002060"/>
                </a:solidFill>
              </a:rPr>
              <a:t>KP</a:t>
            </a:r>
            <a:r>
              <a:rPr lang="vi-VN" altLang="en-US" sz="2200" dirty="0">
                <a:solidFill>
                  <a:srgbClr val="002060"/>
                </a:solidFill>
              </a:rPr>
              <a:t> hỗ trợ đào tạo, cấp học bổng, sinh hoạt phí</a:t>
            </a:r>
            <a:r>
              <a:rPr lang="en-US" altLang="en-US" sz="2200" dirty="0">
                <a:solidFill>
                  <a:srgbClr val="002060"/>
                </a:solidFill>
              </a:rPr>
              <a:t> </a:t>
            </a:r>
            <a:r>
              <a:rPr lang="en-US" altLang="en-US" sz="2200" dirty="0" err="1">
                <a:solidFill>
                  <a:srgbClr val="002060"/>
                </a:solidFill>
              </a:rPr>
              <a:t>cho</a:t>
            </a:r>
            <a:r>
              <a:rPr lang="en-US" altLang="en-US" sz="2200" dirty="0">
                <a:solidFill>
                  <a:srgbClr val="002060"/>
                </a:solidFill>
              </a:rPr>
              <a:t> </a:t>
            </a:r>
            <a:r>
              <a:rPr lang="en-US" altLang="en-US" sz="2200" dirty="0" err="1">
                <a:solidFill>
                  <a:srgbClr val="002060"/>
                </a:solidFill>
              </a:rPr>
              <a:t>người</a:t>
            </a:r>
            <a:r>
              <a:rPr lang="en-US" altLang="en-US" sz="2200" dirty="0">
                <a:solidFill>
                  <a:srgbClr val="002060"/>
                </a:solidFill>
              </a:rPr>
              <a:t> </a:t>
            </a:r>
            <a:r>
              <a:rPr lang="en-US" altLang="en-US" sz="2200" dirty="0" err="1">
                <a:solidFill>
                  <a:srgbClr val="002060"/>
                </a:solidFill>
              </a:rPr>
              <a:t>học</a:t>
            </a:r>
            <a:r>
              <a:rPr lang="en-US" altLang="en-US" sz="2200" dirty="0">
                <a:solidFill>
                  <a:srgbClr val="002060"/>
                </a:solidFill>
              </a:rPr>
              <a:t> </a:t>
            </a:r>
            <a:r>
              <a:rPr lang="en-US" altLang="en-US" sz="2200" dirty="0" err="1">
                <a:solidFill>
                  <a:srgbClr val="002060"/>
                </a:solidFill>
              </a:rPr>
              <a:t>chuyên</a:t>
            </a:r>
            <a:r>
              <a:rPr lang="en-US" altLang="en-US" sz="2200" dirty="0">
                <a:solidFill>
                  <a:srgbClr val="002060"/>
                </a:solidFill>
              </a:rPr>
              <a:t> </a:t>
            </a:r>
            <a:r>
              <a:rPr lang="en-US" altLang="en-US" sz="2200" dirty="0" err="1">
                <a:solidFill>
                  <a:srgbClr val="002060"/>
                </a:solidFill>
              </a:rPr>
              <a:t>ngành</a:t>
            </a:r>
            <a:r>
              <a:rPr lang="en-US" altLang="en-US" sz="2200" dirty="0">
                <a:solidFill>
                  <a:srgbClr val="002060"/>
                </a:solidFill>
              </a:rPr>
              <a:t> </a:t>
            </a:r>
            <a:r>
              <a:rPr lang="en-US" altLang="en-US" sz="2200" dirty="0" err="1">
                <a:solidFill>
                  <a:srgbClr val="002060"/>
                </a:solidFill>
              </a:rPr>
              <a:t>tâm</a:t>
            </a:r>
            <a:r>
              <a:rPr lang="en-US" altLang="en-US" sz="2200" dirty="0">
                <a:solidFill>
                  <a:srgbClr val="002060"/>
                </a:solidFill>
              </a:rPr>
              <a:t> </a:t>
            </a:r>
            <a:r>
              <a:rPr lang="en-US" altLang="en-US" sz="2200" dirty="0" err="1">
                <a:solidFill>
                  <a:srgbClr val="002060"/>
                </a:solidFill>
              </a:rPr>
              <a:t>thần</a:t>
            </a:r>
            <a:r>
              <a:rPr lang="en-US" altLang="en-US" sz="2200" dirty="0">
                <a:solidFill>
                  <a:srgbClr val="002060"/>
                </a:solidFill>
              </a:rPr>
              <a:t>, </a:t>
            </a:r>
            <a:r>
              <a:rPr lang="en-US" altLang="en-US" sz="2200" dirty="0" err="1">
                <a:solidFill>
                  <a:srgbClr val="002060"/>
                </a:solidFill>
              </a:rPr>
              <a:t>giải</a:t>
            </a:r>
            <a:r>
              <a:rPr lang="en-US" altLang="en-US" sz="2200" dirty="0">
                <a:solidFill>
                  <a:srgbClr val="002060"/>
                </a:solidFill>
              </a:rPr>
              <a:t> </a:t>
            </a:r>
            <a:r>
              <a:rPr lang="en-US" altLang="en-US" sz="2200" dirty="0" err="1">
                <a:solidFill>
                  <a:srgbClr val="002060"/>
                </a:solidFill>
              </a:rPr>
              <a:t>phẫu</a:t>
            </a:r>
            <a:r>
              <a:rPr lang="en-US" altLang="en-US" sz="2200" dirty="0">
                <a:solidFill>
                  <a:srgbClr val="002060"/>
                </a:solidFill>
              </a:rPr>
              <a:t> </a:t>
            </a:r>
            <a:r>
              <a:rPr lang="en-US" altLang="en-US" sz="2200" dirty="0" err="1">
                <a:solidFill>
                  <a:srgbClr val="002060"/>
                </a:solidFill>
              </a:rPr>
              <a:t>bệnh</a:t>
            </a:r>
            <a:r>
              <a:rPr lang="en-US" altLang="en-US" sz="2200" dirty="0">
                <a:solidFill>
                  <a:srgbClr val="002060"/>
                </a:solidFill>
              </a:rPr>
              <a:t>, </a:t>
            </a:r>
            <a:r>
              <a:rPr lang="en-US" altLang="en-US" sz="2200" dirty="0" err="1">
                <a:solidFill>
                  <a:srgbClr val="002060"/>
                </a:solidFill>
              </a:rPr>
              <a:t>pháp</a:t>
            </a:r>
            <a:r>
              <a:rPr lang="en-US" altLang="en-US" sz="2200" dirty="0">
                <a:solidFill>
                  <a:srgbClr val="002060"/>
                </a:solidFill>
              </a:rPr>
              <a:t> y, </a:t>
            </a:r>
            <a:r>
              <a:rPr lang="en-US" altLang="en-US" sz="2200" dirty="0" err="1">
                <a:solidFill>
                  <a:srgbClr val="002060"/>
                </a:solidFill>
              </a:rPr>
              <a:t>pháp</a:t>
            </a:r>
            <a:r>
              <a:rPr lang="en-US" altLang="en-US" sz="2200" dirty="0">
                <a:solidFill>
                  <a:srgbClr val="002060"/>
                </a:solidFill>
              </a:rPr>
              <a:t> y, </a:t>
            </a:r>
            <a:r>
              <a:rPr lang="en-US" altLang="en-US" sz="2200" dirty="0" err="1">
                <a:solidFill>
                  <a:srgbClr val="002060"/>
                </a:solidFill>
              </a:rPr>
              <a:t>pháp</a:t>
            </a:r>
            <a:r>
              <a:rPr lang="en-US" altLang="en-US" sz="2200" dirty="0">
                <a:solidFill>
                  <a:srgbClr val="002060"/>
                </a:solidFill>
              </a:rPr>
              <a:t> y </a:t>
            </a:r>
            <a:r>
              <a:rPr lang="en-US" altLang="en-US" sz="2200" dirty="0" err="1">
                <a:solidFill>
                  <a:srgbClr val="002060"/>
                </a:solidFill>
              </a:rPr>
              <a:t>tâm</a:t>
            </a:r>
            <a:r>
              <a:rPr lang="en-US" altLang="en-US" sz="2200" dirty="0">
                <a:solidFill>
                  <a:srgbClr val="002060"/>
                </a:solidFill>
              </a:rPr>
              <a:t> </a:t>
            </a:r>
            <a:r>
              <a:rPr lang="en-US" altLang="en-US" sz="2200" dirty="0" err="1">
                <a:solidFill>
                  <a:srgbClr val="002060"/>
                </a:solidFill>
              </a:rPr>
              <a:t>thần</a:t>
            </a:r>
            <a:r>
              <a:rPr lang="en-US" altLang="en-US" sz="2200" dirty="0">
                <a:solidFill>
                  <a:srgbClr val="002060"/>
                </a:solidFill>
              </a:rPr>
              <a:t>, </a:t>
            </a:r>
            <a:r>
              <a:rPr lang="en-US" altLang="en-US" sz="2200" dirty="0" err="1">
                <a:solidFill>
                  <a:srgbClr val="002060"/>
                </a:solidFill>
              </a:rPr>
              <a:t>truyền</a:t>
            </a:r>
            <a:r>
              <a:rPr lang="en-US" altLang="en-US" sz="2200" dirty="0">
                <a:solidFill>
                  <a:srgbClr val="002060"/>
                </a:solidFill>
              </a:rPr>
              <a:t> </a:t>
            </a:r>
            <a:r>
              <a:rPr lang="en-US" altLang="en-US" sz="2200" dirty="0" err="1">
                <a:solidFill>
                  <a:srgbClr val="002060"/>
                </a:solidFill>
              </a:rPr>
              <a:t>nhiễm</a:t>
            </a:r>
            <a:r>
              <a:rPr lang="en-US" altLang="en-US" sz="2200" dirty="0">
                <a:solidFill>
                  <a:srgbClr val="002060"/>
                </a:solidFill>
              </a:rPr>
              <a:t> </a:t>
            </a:r>
            <a:r>
              <a:rPr lang="en-US" altLang="en-US" sz="2200" dirty="0" err="1">
                <a:solidFill>
                  <a:srgbClr val="002060"/>
                </a:solidFill>
              </a:rPr>
              <a:t>và</a:t>
            </a:r>
            <a:r>
              <a:rPr lang="en-US" altLang="en-US" sz="2200" dirty="0">
                <a:solidFill>
                  <a:srgbClr val="002060"/>
                </a:solidFill>
              </a:rPr>
              <a:t> </a:t>
            </a:r>
            <a:r>
              <a:rPr lang="en-US" altLang="en-US" sz="2200" dirty="0" err="1">
                <a:solidFill>
                  <a:srgbClr val="002060"/>
                </a:solidFill>
              </a:rPr>
              <a:t>hồi</a:t>
            </a:r>
            <a:r>
              <a:rPr lang="en-US" altLang="en-US" sz="2200" dirty="0">
                <a:solidFill>
                  <a:srgbClr val="002060"/>
                </a:solidFill>
              </a:rPr>
              <a:t> </a:t>
            </a:r>
            <a:r>
              <a:rPr lang="en-US" altLang="en-US" sz="2200" dirty="0" err="1">
                <a:solidFill>
                  <a:srgbClr val="002060"/>
                </a:solidFill>
              </a:rPr>
              <a:t>sức</a:t>
            </a:r>
            <a:r>
              <a:rPr lang="en-US" altLang="en-US" sz="2200" dirty="0">
                <a:solidFill>
                  <a:srgbClr val="002060"/>
                </a:solidFill>
              </a:rPr>
              <a:t> </a:t>
            </a:r>
            <a:r>
              <a:rPr lang="en-US" altLang="en-US" sz="2200" dirty="0" err="1">
                <a:solidFill>
                  <a:srgbClr val="002060"/>
                </a:solidFill>
              </a:rPr>
              <a:t>cấp</a:t>
            </a:r>
            <a:r>
              <a:rPr lang="en-US" altLang="en-US" sz="2200" dirty="0">
                <a:solidFill>
                  <a:srgbClr val="002060"/>
                </a:solidFill>
              </a:rPr>
              <a:t> </a:t>
            </a:r>
            <a:r>
              <a:rPr lang="en-US" altLang="en-US" sz="2200" dirty="0" err="1">
                <a:solidFill>
                  <a:srgbClr val="002060"/>
                </a:solidFill>
              </a:rPr>
              <a:t>cứu</a:t>
            </a:r>
            <a:r>
              <a:rPr lang="en-US" altLang="en-US" sz="2200" dirty="0">
                <a:solidFill>
                  <a:srgbClr val="002060"/>
                </a:solidFill>
              </a:rPr>
              <a:t>.</a:t>
            </a:r>
          </a:p>
          <a:p>
            <a:pPr marL="342900" indent="-342900" algn="just">
              <a:spcAft>
                <a:spcPts val="1200"/>
              </a:spcAft>
              <a:buFont typeface="Wingdings" panose="05000000000000000000" pitchFamily="2" charset="2"/>
              <a:buChar char="ü"/>
              <a:defRPr/>
            </a:pPr>
            <a:r>
              <a:rPr lang="vi-VN" altLang="en-US" sz="2200" dirty="0">
                <a:solidFill>
                  <a:srgbClr val="002060"/>
                </a:solidFill>
              </a:rPr>
              <a:t>Điều 117: Cơ chế tài chính đối với hoạt động </a:t>
            </a:r>
            <a:r>
              <a:rPr lang="en-US" altLang="en-US" sz="2200" dirty="0">
                <a:solidFill>
                  <a:srgbClr val="002060"/>
                </a:solidFill>
              </a:rPr>
              <a:t>KBCB</a:t>
            </a:r>
            <a:r>
              <a:rPr lang="vi-VN" altLang="en-US" sz="2200" dirty="0">
                <a:solidFill>
                  <a:srgbClr val="002060"/>
                </a:solidFill>
              </a:rPr>
              <a:t> trong trường hợp xảy ra thiên tai, thảm họa, dịch bệnh truyền nhiễm thuộc nhóm A và tình trạng khẩn cấp</a:t>
            </a:r>
            <a:r>
              <a:rPr lang="en-US" altLang="en-US" sz="2200" dirty="0">
                <a:solidFill>
                  <a:srgbClr val="002060"/>
                </a:solidFill>
              </a:rPr>
              <a:t>.</a:t>
            </a:r>
          </a:p>
          <a:p>
            <a:pPr marL="0" indent="0" algn="just">
              <a:spcAft>
                <a:spcPts val="1200"/>
              </a:spcAft>
              <a:defRPr/>
            </a:pPr>
            <a:r>
              <a:rPr lang="en-US" altLang="vi-VN" sz="2200" dirty="0" err="1">
                <a:solidFill>
                  <a:srgbClr val="7030A0"/>
                </a:solidFill>
              </a:rPr>
              <a:t>Luật</a:t>
            </a:r>
            <a:r>
              <a:rPr lang="en-US" altLang="vi-VN" sz="2200" dirty="0">
                <a:solidFill>
                  <a:srgbClr val="7030A0"/>
                </a:solidFill>
              </a:rPr>
              <a:t> </a:t>
            </a:r>
            <a:r>
              <a:rPr lang="en-US" altLang="vi-VN" sz="2200" dirty="0" err="1">
                <a:solidFill>
                  <a:srgbClr val="7030A0"/>
                </a:solidFill>
              </a:rPr>
              <a:t>giao</a:t>
            </a:r>
            <a:r>
              <a:rPr lang="en-US" altLang="vi-VN" sz="2200" dirty="0">
                <a:solidFill>
                  <a:srgbClr val="7030A0"/>
                </a:solidFill>
              </a:rPr>
              <a:t> </a:t>
            </a:r>
            <a:r>
              <a:rPr lang="en-US" altLang="vi-VN" sz="2200" dirty="0" err="1">
                <a:solidFill>
                  <a:srgbClr val="7030A0"/>
                </a:solidFill>
              </a:rPr>
              <a:t>Chính</a:t>
            </a:r>
            <a:r>
              <a:rPr lang="en-US" altLang="vi-VN" sz="2200" dirty="0">
                <a:solidFill>
                  <a:srgbClr val="7030A0"/>
                </a:solidFill>
              </a:rPr>
              <a:t> </a:t>
            </a:r>
            <a:r>
              <a:rPr lang="en-US" altLang="vi-VN" sz="2200" dirty="0" err="1">
                <a:solidFill>
                  <a:srgbClr val="7030A0"/>
                </a:solidFill>
              </a:rPr>
              <a:t>phủ</a:t>
            </a:r>
            <a:r>
              <a:rPr lang="en-US" altLang="vi-VN" sz="2200" dirty="0">
                <a:solidFill>
                  <a:srgbClr val="7030A0"/>
                </a:solidFill>
              </a:rPr>
              <a:t> </a:t>
            </a:r>
            <a:r>
              <a:rPr lang="en-US" altLang="vi-VN" sz="2200" dirty="0" err="1">
                <a:solidFill>
                  <a:srgbClr val="7030A0"/>
                </a:solidFill>
              </a:rPr>
              <a:t>hướng</a:t>
            </a:r>
            <a:r>
              <a:rPr lang="en-US" altLang="vi-VN" sz="2200" dirty="0">
                <a:solidFill>
                  <a:srgbClr val="7030A0"/>
                </a:solidFill>
              </a:rPr>
              <a:t> </a:t>
            </a:r>
            <a:r>
              <a:rPr lang="en-US" altLang="vi-VN" sz="2200" dirty="0" err="1">
                <a:solidFill>
                  <a:srgbClr val="7030A0"/>
                </a:solidFill>
              </a:rPr>
              <a:t>dẫn</a:t>
            </a:r>
            <a:r>
              <a:rPr lang="en-US" altLang="vi-VN" sz="2200" dirty="0">
                <a:solidFill>
                  <a:srgbClr val="7030A0"/>
                </a:solidFill>
              </a:rPr>
              <a:t> chi </a:t>
            </a:r>
            <a:r>
              <a:rPr lang="en-US" altLang="vi-VN" sz="2200" dirty="0" err="1">
                <a:solidFill>
                  <a:srgbClr val="7030A0"/>
                </a:solidFill>
              </a:rPr>
              <a:t>tiết</a:t>
            </a:r>
            <a:r>
              <a:rPr lang="en-US" altLang="vi-VN" sz="2200" dirty="0">
                <a:solidFill>
                  <a:srgbClr val="7030A0"/>
                </a:solidFill>
              </a:rPr>
              <a:t>: </a:t>
            </a:r>
            <a:r>
              <a:rPr lang="en-US" altLang="vi-VN" sz="2200" dirty="0" err="1">
                <a:solidFill>
                  <a:srgbClr val="7030A0"/>
                </a:solidFill>
              </a:rPr>
              <a:t>Bộ</a:t>
            </a:r>
            <a:r>
              <a:rPr lang="en-US" altLang="vi-VN" sz="2200" dirty="0">
                <a:solidFill>
                  <a:srgbClr val="7030A0"/>
                </a:solidFill>
              </a:rPr>
              <a:t> Y </a:t>
            </a:r>
            <a:r>
              <a:rPr lang="en-US" altLang="vi-VN" sz="2200" dirty="0" err="1">
                <a:solidFill>
                  <a:srgbClr val="7030A0"/>
                </a:solidFill>
              </a:rPr>
              <a:t>tế</a:t>
            </a:r>
            <a:r>
              <a:rPr lang="en-US" altLang="vi-VN" sz="2200" dirty="0">
                <a:solidFill>
                  <a:srgbClr val="7030A0"/>
                </a:solidFill>
              </a:rPr>
              <a:t> </a:t>
            </a:r>
            <a:r>
              <a:rPr lang="en-US" altLang="vi-VN" sz="2200" dirty="0" err="1">
                <a:solidFill>
                  <a:srgbClr val="7030A0"/>
                </a:solidFill>
              </a:rPr>
              <a:t>đang</a:t>
            </a:r>
            <a:r>
              <a:rPr lang="en-US" altLang="vi-VN" sz="2200" dirty="0">
                <a:solidFill>
                  <a:srgbClr val="7030A0"/>
                </a:solidFill>
              </a:rPr>
              <a:t> </a:t>
            </a:r>
            <a:r>
              <a:rPr lang="en-US" altLang="vi-VN" sz="2200" dirty="0" err="1">
                <a:solidFill>
                  <a:srgbClr val="7030A0"/>
                </a:solidFill>
              </a:rPr>
              <a:t>triển</a:t>
            </a:r>
            <a:r>
              <a:rPr lang="en-US" altLang="vi-VN" sz="2200" dirty="0">
                <a:solidFill>
                  <a:srgbClr val="7030A0"/>
                </a:solidFill>
              </a:rPr>
              <a:t> </a:t>
            </a:r>
            <a:r>
              <a:rPr lang="en-US" altLang="vi-VN" sz="2200" dirty="0" err="1">
                <a:solidFill>
                  <a:srgbClr val="7030A0"/>
                </a:solidFill>
              </a:rPr>
              <a:t>khai</a:t>
            </a:r>
            <a:r>
              <a:rPr lang="en-US" altLang="vi-VN" sz="2200" dirty="0">
                <a:solidFill>
                  <a:srgbClr val="7030A0"/>
                </a:solidFill>
              </a:rPr>
              <a:t> </a:t>
            </a:r>
            <a:r>
              <a:rPr lang="en-US" altLang="vi-VN" sz="2200" dirty="0" err="1">
                <a:solidFill>
                  <a:srgbClr val="7030A0"/>
                </a:solidFill>
              </a:rPr>
              <a:t>thực</a:t>
            </a:r>
            <a:r>
              <a:rPr lang="en-US" altLang="vi-VN" sz="2200" dirty="0">
                <a:solidFill>
                  <a:srgbClr val="7030A0"/>
                </a:solidFill>
              </a:rPr>
              <a:t> </a:t>
            </a:r>
            <a:r>
              <a:rPr lang="en-US" altLang="vi-VN" sz="2200" dirty="0" err="1">
                <a:solidFill>
                  <a:srgbClr val="7030A0"/>
                </a:solidFill>
              </a:rPr>
              <a:t>hiện</a:t>
            </a:r>
            <a:r>
              <a:rPr lang="en-US" altLang="vi-VN" sz="2200" dirty="0">
                <a:solidFill>
                  <a:srgbClr val="7030A0"/>
                </a:solidFill>
              </a:rPr>
              <a:t>.</a:t>
            </a: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Rectangle 4">
            <a:extLst>
              <a:ext uri="{FF2B5EF4-FFF2-40B4-BE49-F238E27FC236}">
                <a16:creationId xmlns:a16="http://schemas.microsoft.com/office/drawing/2014/main" id="{B094AE8F-ECF4-853D-AC1E-556A55C50859}"/>
              </a:ext>
            </a:extLst>
          </p:cNvPr>
          <p:cNvPicPr>
            <a:picLocks noGrp="1" noChangeArrowheads="1"/>
          </p:cNvPicPr>
          <p:nvPr>
            <p:ph type="ctrTitle"/>
          </p:nvPr>
        </p:nvPicPr>
        <p:blipFill>
          <a:blip r:embed="rId2">
            <a:extLst>
              <a:ext uri="{28A0092B-C50C-407E-A947-70E740481C1C}">
                <a14:useLocalDpi xmlns:a14="http://schemas.microsoft.com/office/drawing/2010/main" val="0"/>
              </a:ext>
            </a:extLst>
          </a:blip>
          <a:srcRect/>
          <a:stretch>
            <a:fillRect/>
          </a:stretch>
        </p:blipFill>
        <p:spPr>
          <a:xfrm>
            <a:off x="1752600" y="1930400"/>
            <a:ext cx="6032500" cy="1651000"/>
          </a:xfrm>
        </p:spPr>
      </p:pic>
      <p:pic>
        <p:nvPicPr>
          <p:cNvPr id="32771" name="Picture 1">
            <a:extLst>
              <a:ext uri="{FF2B5EF4-FFF2-40B4-BE49-F238E27FC236}">
                <a16:creationId xmlns:a16="http://schemas.microsoft.com/office/drawing/2014/main" id="{AE09F719-3450-DB91-30F7-5E12C887097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20713"/>
            <a:ext cx="1177925"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a:extLst>
              <a:ext uri="{FF2B5EF4-FFF2-40B4-BE49-F238E27FC236}">
                <a16:creationId xmlns:a16="http://schemas.microsoft.com/office/drawing/2014/main" id="{42698037-2013-E718-212A-D8AFC14BE4F3}"/>
              </a:ext>
            </a:extLst>
          </p:cNvPr>
          <p:cNvSpPr/>
          <p:nvPr/>
        </p:nvSpPr>
        <p:spPr>
          <a:xfrm>
            <a:off x="107950" y="6253163"/>
            <a:ext cx="2087563" cy="288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solidFill>
                <a:srgbClr val="DDE89A"/>
              </a:solidFill>
            </a:endParaRPr>
          </a:p>
        </p:txBody>
      </p:sp>
    </p:spTree>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30CBE16-C674-72F8-57B2-80DD796F7809}"/>
              </a:ext>
            </a:extLst>
          </p:cNvPr>
          <p:cNvSpPr>
            <a:spLocks noGrp="1" noChangeArrowheads="1"/>
          </p:cNvSpPr>
          <p:nvPr>
            <p:ph type="title"/>
          </p:nvPr>
        </p:nvSpPr>
        <p:spPr/>
        <p:txBody>
          <a:bodyPr/>
          <a:lstStyle/>
          <a:p>
            <a:pPr algn="ctr" eaLnBrk="1" hangingPunct="1"/>
            <a:r>
              <a:rPr lang="en-US" altLang="en-US" sz="3600"/>
              <a:t>NỘI DUNG CHÍNH</a:t>
            </a:r>
          </a:p>
        </p:txBody>
      </p:sp>
      <p:sp>
        <p:nvSpPr>
          <p:cNvPr id="5123" name="Text Box 31">
            <a:extLst>
              <a:ext uri="{FF2B5EF4-FFF2-40B4-BE49-F238E27FC236}">
                <a16:creationId xmlns:a16="http://schemas.microsoft.com/office/drawing/2014/main" id="{0D99CBEE-0CCD-7542-34DB-60AE36AA613B}"/>
              </a:ext>
            </a:extLst>
          </p:cNvPr>
          <p:cNvSpPr txBox="1">
            <a:spLocks noChangeArrowheads="1"/>
          </p:cNvSpPr>
          <p:nvPr/>
        </p:nvSpPr>
        <p:spPr bwMode="white">
          <a:xfrm>
            <a:off x="2073275" y="52832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eaLnBrk="1" hangingPunct="1">
              <a:spcBef>
                <a:spcPct val="50000"/>
              </a:spcBef>
              <a:buFontTx/>
              <a:buNone/>
            </a:pPr>
            <a:r>
              <a:rPr lang="en-US" altLang="en-US" sz="2400" b="1">
                <a:solidFill>
                  <a:srgbClr val="FFFFFF"/>
                </a:solidFill>
              </a:rPr>
              <a:t>4</a:t>
            </a:r>
          </a:p>
        </p:txBody>
      </p:sp>
      <p:sp>
        <p:nvSpPr>
          <p:cNvPr id="5124" name="AutoShape 35">
            <a:extLst>
              <a:ext uri="{FF2B5EF4-FFF2-40B4-BE49-F238E27FC236}">
                <a16:creationId xmlns:a16="http://schemas.microsoft.com/office/drawing/2014/main" id="{19F6CE30-201F-A0B1-E7D0-A67ACAB1C95B}"/>
              </a:ext>
            </a:extLst>
          </p:cNvPr>
          <p:cNvSpPr>
            <a:spLocks noChangeArrowheads="1"/>
          </p:cNvSpPr>
          <p:nvPr/>
        </p:nvSpPr>
        <p:spPr bwMode="auto">
          <a:xfrm>
            <a:off x="1219200" y="1676400"/>
            <a:ext cx="6553200" cy="720725"/>
          </a:xfrm>
          <a:prstGeom prst="roundRect">
            <a:avLst>
              <a:gd name="adj" fmla="val 42181"/>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ctr" eaLnBrk="1" hangingPunct="1">
              <a:spcBef>
                <a:spcPct val="0"/>
              </a:spcBef>
              <a:buFontTx/>
              <a:buNone/>
            </a:pPr>
            <a:endParaRPr lang="en-US" altLang="en-US" sz="1800" b="1"/>
          </a:p>
        </p:txBody>
      </p:sp>
      <p:grpSp>
        <p:nvGrpSpPr>
          <p:cNvPr id="5125" name="Group 6">
            <a:extLst>
              <a:ext uri="{FF2B5EF4-FFF2-40B4-BE49-F238E27FC236}">
                <a16:creationId xmlns:a16="http://schemas.microsoft.com/office/drawing/2014/main" id="{02287870-6098-48A7-CF66-34C95349E37C}"/>
              </a:ext>
            </a:extLst>
          </p:cNvPr>
          <p:cNvGrpSpPr>
            <a:grpSpLocks/>
          </p:cNvGrpSpPr>
          <p:nvPr/>
        </p:nvGrpSpPr>
        <p:grpSpPr bwMode="auto">
          <a:xfrm>
            <a:off x="11113" y="6507163"/>
            <a:ext cx="2152650" cy="350837"/>
            <a:chOff x="0" y="6490705"/>
            <a:chExt cx="2263775" cy="369332"/>
          </a:xfrm>
        </p:grpSpPr>
        <p:sp>
          <p:nvSpPr>
            <p:cNvPr id="5" name="Round Diagonal Corner Rectangle 4">
              <a:extLst>
                <a:ext uri="{FF2B5EF4-FFF2-40B4-BE49-F238E27FC236}">
                  <a16:creationId xmlns:a16="http://schemas.microsoft.com/office/drawing/2014/main" id="{68AED4AD-80F8-FA9A-DF03-BED3BAD11064}"/>
                </a:ext>
              </a:extLst>
            </p:cNvPr>
            <p:cNvSpPr/>
            <p:nvPr/>
          </p:nvSpPr>
          <p:spPr>
            <a:xfrm>
              <a:off x="0" y="6529142"/>
              <a:ext cx="2263775" cy="32922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5129" name="TextBox 5">
              <a:extLst>
                <a:ext uri="{FF2B5EF4-FFF2-40B4-BE49-F238E27FC236}">
                  <a16:creationId xmlns:a16="http://schemas.microsoft.com/office/drawing/2014/main" id="{746656D2-C8AD-F6B7-6CE2-A4ECC9E2096B}"/>
                </a:ext>
              </a:extLst>
            </p:cNvPr>
            <p:cNvSpPr txBox="1">
              <a:spLocks noChangeArrowheads="1"/>
            </p:cNvSpPr>
            <p:nvPr/>
          </p:nvSpPr>
          <p:spPr bwMode="auto">
            <a:xfrm>
              <a:off x="116250" y="6490705"/>
              <a:ext cx="20368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 - BYT</a:t>
              </a:r>
              <a:endParaRPr lang="vi-VN" altLang="en-US" sz="1800" b="1">
                <a:solidFill>
                  <a:srgbClr val="FF0000"/>
                </a:solidFill>
              </a:endParaRPr>
            </a:p>
          </p:txBody>
        </p:sp>
      </p:grpSp>
      <p:pic>
        <p:nvPicPr>
          <p:cNvPr id="5126" name="Picture 43">
            <a:extLst>
              <a:ext uri="{FF2B5EF4-FFF2-40B4-BE49-F238E27FC236}">
                <a16:creationId xmlns:a16="http://schemas.microsoft.com/office/drawing/2014/main" id="{5738EBAB-A55A-33B4-5BD5-35208955EA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8" y="47625"/>
            <a:ext cx="995363" cy="979488"/>
          </a:xfrm>
          <a:prstGeom prst="rect">
            <a:avLst/>
          </a:prstGeom>
          <a:noFill/>
          <a:ln>
            <a:noFill/>
          </a:ln>
          <a:effectLst>
            <a:outerShdw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2">
            <a:extLst>
              <a:ext uri="{FF2B5EF4-FFF2-40B4-BE49-F238E27FC236}">
                <a16:creationId xmlns:a16="http://schemas.microsoft.com/office/drawing/2014/main" id="{2AD23987-D55D-4794-0E7D-43D0F2E66780}"/>
              </a:ext>
            </a:extLst>
          </p:cNvPr>
          <p:cNvSpPr>
            <a:spLocks noChangeArrowheads="1"/>
          </p:cNvSpPr>
          <p:nvPr/>
        </p:nvSpPr>
        <p:spPr bwMode="auto">
          <a:xfrm>
            <a:off x="533400" y="1447800"/>
            <a:ext cx="8382000" cy="606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algn="just">
              <a:spcAft>
                <a:spcPts val="1200"/>
              </a:spcAft>
              <a:buFont typeface="Wingdings" panose="05000000000000000000" pitchFamily="2" charset="2"/>
              <a:buChar char="ü"/>
            </a:pPr>
            <a:r>
              <a:rPr lang="en-US" altLang="vi-VN" sz="2200" b="1">
                <a:solidFill>
                  <a:srgbClr val="0070C0"/>
                </a:solidFill>
              </a:rPr>
              <a:t>Quy định điều kiện bảo đảm về tài chính từ Điều 106 – Điều 111. </a:t>
            </a:r>
            <a:endParaRPr lang="en-US" altLang="en-US" sz="2200">
              <a:solidFill>
                <a:srgbClr val="0070C0"/>
              </a:solidFill>
            </a:endParaRPr>
          </a:p>
          <a:p>
            <a:pPr algn="just">
              <a:spcBef>
                <a:spcPct val="0"/>
              </a:spcBef>
            </a:pPr>
            <a:r>
              <a:rPr lang="en-US" altLang="en-US" sz="2000">
                <a:solidFill>
                  <a:srgbClr val="002060"/>
                </a:solidFill>
              </a:rPr>
              <a:t>Điều 106: Nguồn tài chính cho cơ sở KCB</a:t>
            </a:r>
          </a:p>
          <a:p>
            <a:pPr algn="just">
              <a:spcBef>
                <a:spcPct val="0"/>
              </a:spcBef>
            </a:pPr>
            <a:r>
              <a:rPr lang="en-US" altLang="en-US" sz="2000">
                <a:solidFill>
                  <a:srgbClr val="002060"/>
                </a:solidFill>
              </a:rPr>
              <a:t>Điều 107: Nguồn NSNN chi cho KCB</a:t>
            </a:r>
          </a:p>
          <a:p>
            <a:pPr algn="just">
              <a:spcBef>
                <a:spcPct val="0"/>
              </a:spcBef>
            </a:pPr>
            <a:r>
              <a:rPr lang="en-US" altLang="en-US" sz="2000">
                <a:solidFill>
                  <a:srgbClr val="002060"/>
                </a:solidFill>
              </a:rPr>
              <a:t>Điều 108: </a:t>
            </a:r>
            <a:r>
              <a:rPr lang="vi-VN" altLang="en-US" sz="2000">
                <a:solidFill>
                  <a:srgbClr val="002060"/>
                </a:solidFill>
              </a:rPr>
              <a:t>Quy định về tự chủ</a:t>
            </a:r>
            <a:endParaRPr lang="en-US" altLang="en-US" sz="2000">
              <a:solidFill>
                <a:srgbClr val="002060"/>
              </a:solidFill>
            </a:endParaRPr>
          </a:p>
          <a:p>
            <a:pPr algn="just">
              <a:spcBef>
                <a:spcPct val="0"/>
              </a:spcBef>
            </a:pPr>
            <a:r>
              <a:rPr lang="vi-VN" altLang="en-US" sz="2000">
                <a:solidFill>
                  <a:srgbClr val="002060"/>
                </a:solidFill>
              </a:rPr>
              <a:t>Điều 109: Xã hội hóa trong hoạt động </a:t>
            </a:r>
            <a:r>
              <a:rPr lang="en-US" altLang="en-US" sz="2000">
                <a:solidFill>
                  <a:srgbClr val="002060"/>
                </a:solidFill>
              </a:rPr>
              <a:t>KBCB</a:t>
            </a:r>
          </a:p>
          <a:p>
            <a:pPr algn="just">
              <a:spcBef>
                <a:spcPct val="0"/>
              </a:spcBef>
            </a:pPr>
            <a:r>
              <a:rPr lang="vi-VN" altLang="en-US" sz="2000">
                <a:solidFill>
                  <a:srgbClr val="002060"/>
                </a:solidFill>
              </a:rPr>
              <a:t>Điều 110: Giá dịch vụ </a:t>
            </a:r>
            <a:r>
              <a:rPr lang="en-US" altLang="en-US" sz="2000">
                <a:solidFill>
                  <a:srgbClr val="002060"/>
                </a:solidFill>
              </a:rPr>
              <a:t>y tế </a:t>
            </a:r>
            <a:r>
              <a:rPr lang="vi-VN" altLang="en-US" sz="2000">
                <a:solidFill>
                  <a:srgbClr val="002060"/>
                </a:solidFill>
              </a:rPr>
              <a:t>đối với cơ sở </a:t>
            </a:r>
            <a:r>
              <a:rPr lang="en-US" altLang="en-US" sz="2000">
                <a:solidFill>
                  <a:srgbClr val="002060"/>
                </a:solidFill>
              </a:rPr>
              <a:t>KBCB</a:t>
            </a:r>
          </a:p>
          <a:p>
            <a:pPr algn="just">
              <a:spcAft>
                <a:spcPts val="1200"/>
              </a:spcAft>
              <a:buFont typeface="Wingdings" panose="05000000000000000000" pitchFamily="2" charset="2"/>
              <a:buChar char="ü"/>
            </a:pPr>
            <a:r>
              <a:rPr lang="en-US" altLang="vi-VN" sz="2000" b="1">
                <a:solidFill>
                  <a:srgbClr val="0070C0"/>
                </a:solidFill>
              </a:rPr>
              <a:t>Quy định về cơ chế, nội dung chi phí tại một số Điều khoản khác:</a:t>
            </a:r>
          </a:p>
          <a:p>
            <a:pPr algn="just">
              <a:spcBef>
                <a:spcPct val="0"/>
              </a:spcBef>
            </a:pPr>
            <a:r>
              <a:rPr lang="vi-VN" altLang="en-US" sz="2000">
                <a:solidFill>
                  <a:srgbClr val="002060"/>
                </a:solidFill>
              </a:rPr>
              <a:t>Điều 61: Bảo đảm kinh phí cho hoạt động cấp cứu</a:t>
            </a:r>
            <a:endParaRPr lang="en-US" altLang="en-US" sz="2000">
              <a:solidFill>
                <a:srgbClr val="002060"/>
              </a:solidFill>
            </a:endParaRPr>
          </a:p>
          <a:p>
            <a:pPr algn="just">
              <a:spcBef>
                <a:spcPct val="0"/>
              </a:spcBef>
            </a:pPr>
            <a:r>
              <a:rPr lang="vi-VN" altLang="en-US" sz="2000">
                <a:solidFill>
                  <a:srgbClr val="002060"/>
                </a:solidFill>
              </a:rPr>
              <a:t>Điều 72: Chi phí nuôi dưỡng, chăm sóc, </a:t>
            </a:r>
            <a:r>
              <a:rPr lang="en-US" altLang="en-US" sz="2000">
                <a:solidFill>
                  <a:srgbClr val="002060"/>
                </a:solidFill>
              </a:rPr>
              <a:t>KBCB</a:t>
            </a:r>
            <a:r>
              <a:rPr lang="vi-VN" altLang="en-US" sz="2000">
                <a:solidFill>
                  <a:srgbClr val="002060"/>
                </a:solidFill>
              </a:rPr>
              <a:t> đối với người bệnh không có thân nhân</a:t>
            </a:r>
            <a:endParaRPr lang="en-US" altLang="en-US" sz="2000">
              <a:solidFill>
                <a:srgbClr val="002060"/>
              </a:solidFill>
            </a:endParaRPr>
          </a:p>
          <a:p>
            <a:pPr algn="just">
              <a:spcBef>
                <a:spcPct val="0"/>
              </a:spcBef>
            </a:pPr>
            <a:r>
              <a:rPr lang="vi-VN" altLang="en-US" sz="2000">
                <a:solidFill>
                  <a:srgbClr val="002060"/>
                </a:solidFill>
              </a:rPr>
              <a:t>Điều 73: Chi phí mai táng đối với trường hợp tử vong tại cơ sở mà không có người nhận</a:t>
            </a:r>
            <a:endParaRPr lang="en-US" altLang="en-US" sz="2000">
              <a:solidFill>
                <a:srgbClr val="002060"/>
              </a:solidFill>
            </a:endParaRPr>
          </a:p>
          <a:p>
            <a:pPr algn="just">
              <a:spcBef>
                <a:spcPct val="0"/>
              </a:spcBef>
            </a:pPr>
            <a:r>
              <a:rPr lang="vi-VN" altLang="en-US" sz="2000">
                <a:solidFill>
                  <a:srgbClr val="002060"/>
                </a:solidFill>
              </a:rPr>
              <a:t>Điều 105: </a:t>
            </a:r>
            <a:r>
              <a:rPr lang="en-US" altLang="en-US" sz="2000">
                <a:solidFill>
                  <a:srgbClr val="002060"/>
                </a:solidFill>
              </a:rPr>
              <a:t>Kinh phí</a:t>
            </a:r>
            <a:r>
              <a:rPr lang="vi-VN" altLang="en-US" sz="2000">
                <a:solidFill>
                  <a:srgbClr val="002060"/>
                </a:solidFill>
              </a:rPr>
              <a:t> đào tạo</a:t>
            </a:r>
            <a:r>
              <a:rPr lang="en-US" altLang="en-US" sz="2000">
                <a:solidFill>
                  <a:srgbClr val="002060"/>
                </a:solidFill>
              </a:rPr>
              <a:t> người hành nghề</a:t>
            </a:r>
          </a:p>
          <a:p>
            <a:pPr algn="just">
              <a:spcBef>
                <a:spcPct val="0"/>
              </a:spcBef>
            </a:pPr>
            <a:r>
              <a:rPr lang="vi-VN" altLang="en-US" sz="2000">
                <a:solidFill>
                  <a:srgbClr val="002060"/>
                </a:solidFill>
              </a:rPr>
              <a:t>Điều 117: Cơ chế tài chính đối với hoạt động </a:t>
            </a:r>
            <a:r>
              <a:rPr lang="en-US" altLang="en-US" sz="2000">
                <a:solidFill>
                  <a:srgbClr val="002060"/>
                </a:solidFill>
              </a:rPr>
              <a:t>KBCB</a:t>
            </a:r>
            <a:r>
              <a:rPr lang="vi-VN" altLang="en-US" sz="2000">
                <a:solidFill>
                  <a:srgbClr val="002060"/>
                </a:solidFill>
              </a:rPr>
              <a:t> trong trường hợp xảy ra thiên tai, thảm họa, dịch bệnh truyền nhiễm thuộc nhóm A và tình trạng khẩn cấp</a:t>
            </a:r>
            <a:endParaRPr lang="en-US" altLang="vi-VN" sz="2000">
              <a:solidFill>
                <a:srgbClr val="002060"/>
              </a:solidFill>
            </a:endParaRPr>
          </a:p>
        </p:txBody>
      </p:sp>
    </p:spTree>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7FBE22B-4213-4E8D-6E7D-8C0F53914FBF}"/>
              </a:ext>
            </a:extLst>
          </p:cNvPr>
          <p:cNvSpPr>
            <a:spLocks noGrp="1" noChangeArrowheads="1"/>
          </p:cNvSpPr>
          <p:nvPr>
            <p:ph type="title"/>
          </p:nvPr>
        </p:nvSpPr>
        <p:spPr>
          <a:xfrm>
            <a:off x="1295400" y="381000"/>
            <a:ext cx="6629400" cy="708025"/>
          </a:xfrm>
        </p:spPr>
        <p:txBody>
          <a:bodyPr/>
          <a:lstStyle/>
          <a:p>
            <a:pPr eaLnBrk="1" hangingPunct="1"/>
            <a:r>
              <a:rPr lang="en-US" altLang="vi-VN" sz="2400"/>
              <a:t>1</a:t>
            </a:r>
            <a:r>
              <a:rPr lang="vi-VN" altLang="vi-VN" sz="2400"/>
              <a:t>. </a:t>
            </a:r>
            <a:r>
              <a:rPr lang="en-US" altLang="vi-VN" sz="2400"/>
              <a:t>Điều 106. Nguồn tài chính cho KBCB.</a:t>
            </a:r>
            <a:endParaRPr lang="en-US" altLang="en-US" sz="2400">
              <a:solidFill>
                <a:srgbClr val="FF0000"/>
              </a:solidFill>
            </a:endParaRPr>
          </a:p>
        </p:txBody>
      </p:sp>
      <p:sp>
        <p:nvSpPr>
          <p:cNvPr id="7171" name="Text Box 3">
            <a:extLst>
              <a:ext uri="{FF2B5EF4-FFF2-40B4-BE49-F238E27FC236}">
                <a16:creationId xmlns:a16="http://schemas.microsoft.com/office/drawing/2014/main" id="{DE19B01B-8325-49C0-CA85-8AAA7FD89AD6}"/>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7172" name="Rectangle 43">
            <a:extLst>
              <a:ext uri="{FF2B5EF4-FFF2-40B4-BE49-F238E27FC236}">
                <a16:creationId xmlns:a16="http://schemas.microsoft.com/office/drawing/2014/main" id="{72D6EA7B-D1A3-77AF-DD33-CAA960AC60DF}"/>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7173" name="Rectangle 44">
            <a:extLst>
              <a:ext uri="{FF2B5EF4-FFF2-40B4-BE49-F238E27FC236}">
                <a16:creationId xmlns:a16="http://schemas.microsoft.com/office/drawing/2014/main" id="{F1C275EC-BD8D-AF8D-9B73-97585CE66490}"/>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7174" name="Picture 24">
            <a:extLst>
              <a:ext uri="{FF2B5EF4-FFF2-40B4-BE49-F238E27FC236}">
                <a16:creationId xmlns:a16="http://schemas.microsoft.com/office/drawing/2014/main" id="{0F6425CC-2A7E-CE13-14B8-A1AEBF9431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Rounded Rectangle 25">
            <a:extLst>
              <a:ext uri="{FF2B5EF4-FFF2-40B4-BE49-F238E27FC236}">
                <a16:creationId xmlns:a16="http://schemas.microsoft.com/office/drawing/2014/main" id="{EB65D090-AE96-7691-2E31-10A82383D64F}"/>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5128" name="TextBox 3">
            <a:extLst>
              <a:ext uri="{FF2B5EF4-FFF2-40B4-BE49-F238E27FC236}">
                <a16:creationId xmlns:a16="http://schemas.microsoft.com/office/drawing/2014/main" id="{DFD94A08-2FDC-1EAB-D43C-94CDCBC13AEA}"/>
              </a:ext>
            </a:extLst>
          </p:cNvPr>
          <p:cNvSpPr txBox="1">
            <a:spLocks noChangeArrowheads="1"/>
          </p:cNvSpPr>
          <p:nvPr/>
        </p:nvSpPr>
        <p:spPr bwMode="auto">
          <a:xfrm>
            <a:off x="457200" y="1520825"/>
            <a:ext cx="8301038" cy="4154488"/>
          </a:xfrm>
          <a:prstGeom prst="rect">
            <a:avLst/>
          </a:prstGeom>
          <a:noFill/>
          <a:ln>
            <a:noFill/>
          </a:ln>
        </p:spPr>
        <p:txBody>
          <a:bodyPr>
            <a:spAutoFit/>
          </a:bodyPr>
          <a:lstStyle>
            <a:lvl1pPr marL="400050" indent="-400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2400" dirty="0">
                <a:solidFill>
                  <a:srgbClr val="002060"/>
                </a:solidFill>
                <a:latin typeface="Times New Roman" panose="02020603050405020304" pitchFamily="18" charset="0"/>
                <a:cs typeface="Times New Roman" panose="02020603050405020304" pitchFamily="18" charset="0"/>
              </a:rPr>
              <a:t>   </a:t>
            </a:r>
            <a:r>
              <a:rPr lang="de-DE" sz="2400" dirty="0">
                <a:solidFill>
                  <a:srgbClr val="C00000"/>
                </a:solidFill>
                <a:latin typeface="+mn-lt"/>
              </a:rPr>
              <a:t>1. Các nguồn tài chính cho KBCB bao gồm:</a:t>
            </a:r>
            <a:endParaRPr lang="en-US" sz="2400" dirty="0">
              <a:solidFill>
                <a:srgbClr val="C00000"/>
              </a:solidFill>
              <a:latin typeface="+mn-lt"/>
            </a:endParaRPr>
          </a:p>
          <a:p>
            <a:pPr>
              <a:defRPr/>
            </a:pPr>
            <a:r>
              <a:rPr lang="de-DE" sz="2400" dirty="0">
                <a:solidFill>
                  <a:srgbClr val="002060"/>
                </a:solidFill>
                <a:latin typeface="+mn-lt"/>
              </a:rPr>
              <a:t>a) Ngân sách nhà nước;</a:t>
            </a:r>
            <a:endParaRPr lang="en-US" sz="2400" dirty="0">
              <a:solidFill>
                <a:srgbClr val="002060"/>
              </a:solidFill>
              <a:latin typeface="+mn-lt"/>
            </a:endParaRPr>
          </a:p>
          <a:p>
            <a:pPr>
              <a:defRPr/>
            </a:pPr>
            <a:r>
              <a:rPr lang="de-DE" sz="2400" dirty="0">
                <a:solidFill>
                  <a:srgbClr val="002060"/>
                </a:solidFill>
                <a:latin typeface="+mn-lt"/>
              </a:rPr>
              <a:t>b) Quỹ bảo hiểm y tế;</a:t>
            </a:r>
            <a:endParaRPr lang="en-US" sz="2400" dirty="0">
              <a:solidFill>
                <a:srgbClr val="002060"/>
              </a:solidFill>
              <a:latin typeface="+mn-lt"/>
            </a:endParaRPr>
          </a:p>
          <a:p>
            <a:pPr>
              <a:defRPr/>
            </a:pPr>
            <a:r>
              <a:rPr lang="de-DE" sz="2400" dirty="0">
                <a:solidFill>
                  <a:srgbClr val="002060"/>
                </a:solidFill>
                <a:latin typeface="+mn-lt"/>
              </a:rPr>
              <a:t>c) Kinh phí chi trả của người bệnh;</a:t>
            </a:r>
            <a:endParaRPr lang="en-US" sz="2400" dirty="0">
              <a:solidFill>
                <a:srgbClr val="002060"/>
              </a:solidFill>
              <a:latin typeface="+mn-lt"/>
            </a:endParaRPr>
          </a:p>
          <a:p>
            <a:pPr>
              <a:defRPr/>
            </a:pPr>
            <a:r>
              <a:rPr lang="de-DE" sz="2400" dirty="0">
                <a:solidFill>
                  <a:srgbClr val="002060"/>
                </a:solidFill>
                <a:latin typeface="+mn-lt"/>
              </a:rPr>
              <a:t>d) Viện trợ, tài trợ, hỗ trợ của tổ chức, cá nhân trong nước và nước ngoài theo quy định của pháp luật;</a:t>
            </a:r>
            <a:endParaRPr lang="en-US" sz="2400" dirty="0">
              <a:solidFill>
                <a:srgbClr val="002060"/>
              </a:solidFill>
              <a:latin typeface="+mn-lt"/>
            </a:endParaRPr>
          </a:p>
          <a:p>
            <a:pPr>
              <a:defRPr/>
            </a:pPr>
            <a:r>
              <a:rPr lang="de-DE" sz="2400" dirty="0">
                <a:solidFill>
                  <a:srgbClr val="002060"/>
                </a:solidFill>
                <a:latin typeface="+mn-lt"/>
              </a:rPr>
              <a:t>đ) Nguồn tài chính hợp pháp khác.</a:t>
            </a:r>
          </a:p>
          <a:p>
            <a:pPr>
              <a:defRPr/>
            </a:pPr>
            <a:endParaRPr lang="en-US" sz="2400" dirty="0">
              <a:solidFill>
                <a:srgbClr val="002060"/>
              </a:solidFill>
              <a:latin typeface="+mn-lt"/>
            </a:endParaRPr>
          </a:p>
          <a:p>
            <a:pPr>
              <a:defRPr/>
            </a:pPr>
            <a:r>
              <a:rPr lang="de-DE" sz="2400" dirty="0">
                <a:solidFill>
                  <a:srgbClr val="002060"/>
                </a:solidFill>
                <a:latin typeface="+mn-lt"/>
              </a:rPr>
              <a:t>   </a:t>
            </a:r>
            <a:r>
              <a:rPr lang="de-DE" sz="2400" dirty="0">
                <a:solidFill>
                  <a:srgbClr val="C00000"/>
                </a:solidFill>
                <a:latin typeface="+mn-lt"/>
              </a:rPr>
              <a:t>2. Cơ sở KBCB thực hiện chế độ tài chính</a:t>
            </a:r>
            <a:r>
              <a:rPr lang="de-DE" sz="2400" dirty="0">
                <a:solidFill>
                  <a:srgbClr val="002060"/>
                </a:solidFill>
                <a:latin typeface="+mn-lt"/>
              </a:rPr>
              <a:t>, kế toán, kiểm toán, thuế, định giá tài sản và công khai tài chính theo quy định của pháp luật. </a:t>
            </a:r>
            <a:endParaRPr lang="en-US" sz="2400" dirty="0">
              <a:solidFill>
                <a:srgbClr val="002060"/>
              </a:solidFill>
              <a:latin typeface="+mn-lt"/>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A037B89-B6D0-04A2-2421-38C680A37E63}"/>
              </a:ext>
            </a:extLst>
          </p:cNvPr>
          <p:cNvSpPr>
            <a:spLocks noGrp="1" noChangeArrowheads="1"/>
          </p:cNvSpPr>
          <p:nvPr>
            <p:ph type="title"/>
          </p:nvPr>
        </p:nvSpPr>
        <p:spPr>
          <a:xfrm>
            <a:off x="1293813" y="406400"/>
            <a:ext cx="6629400" cy="708025"/>
          </a:xfrm>
        </p:spPr>
        <p:txBody>
          <a:bodyPr/>
          <a:lstStyle/>
          <a:p>
            <a:pPr eaLnBrk="1" hangingPunct="1"/>
            <a:r>
              <a:rPr lang="en-US" altLang="vi-VN" sz="2400"/>
              <a:t>2</a:t>
            </a:r>
            <a:r>
              <a:rPr lang="vi-VN" altLang="vi-VN" sz="2400"/>
              <a:t>. </a:t>
            </a:r>
            <a:r>
              <a:rPr lang="en-US" altLang="vi-VN" sz="2400"/>
              <a:t>Điều 107. NSNN</a:t>
            </a:r>
            <a:r>
              <a:rPr lang="de-DE" altLang="en-US" sz="2400"/>
              <a:t> chi cho KBCB</a:t>
            </a:r>
            <a:endParaRPr lang="en-US" altLang="en-US" sz="2400">
              <a:solidFill>
                <a:srgbClr val="FF0000"/>
              </a:solidFill>
            </a:endParaRPr>
          </a:p>
        </p:txBody>
      </p:sp>
      <p:sp>
        <p:nvSpPr>
          <p:cNvPr id="8195" name="Text Box 3">
            <a:extLst>
              <a:ext uri="{FF2B5EF4-FFF2-40B4-BE49-F238E27FC236}">
                <a16:creationId xmlns:a16="http://schemas.microsoft.com/office/drawing/2014/main" id="{249AB74E-C218-889C-A600-12C5B8369BE4}"/>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8196" name="Rectangle 43">
            <a:extLst>
              <a:ext uri="{FF2B5EF4-FFF2-40B4-BE49-F238E27FC236}">
                <a16:creationId xmlns:a16="http://schemas.microsoft.com/office/drawing/2014/main" id="{DCE4D139-927C-9D20-6F9E-ACF383FF618C}"/>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8197" name="Rectangle 44">
            <a:extLst>
              <a:ext uri="{FF2B5EF4-FFF2-40B4-BE49-F238E27FC236}">
                <a16:creationId xmlns:a16="http://schemas.microsoft.com/office/drawing/2014/main" id="{D5D8678C-4F23-830B-3003-09CC1ED49C2C}"/>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8198" name="Picture 24">
            <a:extLst>
              <a:ext uri="{FF2B5EF4-FFF2-40B4-BE49-F238E27FC236}">
                <a16:creationId xmlns:a16="http://schemas.microsoft.com/office/drawing/2014/main" id="{F652D454-0A84-7B94-710C-2CCEE6BFB7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9" name="Rounded Rectangle 25">
            <a:extLst>
              <a:ext uri="{FF2B5EF4-FFF2-40B4-BE49-F238E27FC236}">
                <a16:creationId xmlns:a16="http://schemas.microsoft.com/office/drawing/2014/main" id="{A351C376-E99E-8F91-289F-D095210C50B6}"/>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5128" name="TextBox 3">
            <a:extLst>
              <a:ext uri="{FF2B5EF4-FFF2-40B4-BE49-F238E27FC236}">
                <a16:creationId xmlns:a16="http://schemas.microsoft.com/office/drawing/2014/main" id="{2DBDDC48-AEB3-CEB5-FA45-27D484A7F3F7}"/>
              </a:ext>
            </a:extLst>
          </p:cNvPr>
          <p:cNvSpPr txBox="1">
            <a:spLocks noChangeArrowheads="1"/>
          </p:cNvSpPr>
          <p:nvPr/>
        </p:nvSpPr>
        <p:spPr bwMode="auto">
          <a:xfrm>
            <a:off x="457200" y="1520825"/>
            <a:ext cx="8301038" cy="5262563"/>
          </a:xfrm>
          <a:prstGeom prst="rect">
            <a:avLst/>
          </a:prstGeom>
          <a:noFill/>
          <a:ln>
            <a:noFill/>
          </a:ln>
        </p:spPr>
        <p:txBody>
          <a:bodyPr>
            <a:spAutoFit/>
          </a:bodyPr>
          <a:lstStyle>
            <a:lvl1pPr marL="400050" indent="-400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de-DE" sz="2400" dirty="0">
                <a:solidFill>
                  <a:srgbClr val="002060"/>
                </a:solidFill>
                <a:latin typeface="+mn-lt"/>
              </a:rPr>
              <a:t>1. Chi cho cơ sở KBCB thực hiện việc cung cấp dịch vụ KBCB thuộc danh mục dịch vụ KBCB sử dụng NSNN theo quy định của pháp luật và thực hiện nhiệm vụ do cơ quan NN có thẩm quyền đặt hàng, giao nhiệm vụ.</a:t>
            </a:r>
            <a:endParaRPr lang="en-US" sz="2400" dirty="0">
              <a:solidFill>
                <a:srgbClr val="002060"/>
              </a:solidFill>
              <a:latin typeface="+mn-lt"/>
            </a:endParaRPr>
          </a:p>
          <a:p>
            <a:pPr algn="just">
              <a:defRPr/>
            </a:pPr>
            <a:r>
              <a:rPr lang="de-DE" sz="2400" dirty="0">
                <a:solidFill>
                  <a:srgbClr val="002060"/>
                </a:solidFill>
                <a:latin typeface="+mn-lt"/>
              </a:rPr>
              <a:t>2. Chi hỗ trợ cơ sở KBCB của Nhà nước theo quy định của pháp luật về NSNN, pháp luật về cơ chế tự chủ về tài chính đối với đơn vị SNCL, bao gồm bảo đảm chi thường xuyên cho cơ sở KBCB của Nhà nước trong trường hợp không cân đối được chi thường xuyên. </a:t>
            </a:r>
            <a:endParaRPr lang="en-US" sz="2400" dirty="0">
              <a:solidFill>
                <a:srgbClr val="002060"/>
              </a:solidFill>
              <a:latin typeface="+mn-lt"/>
            </a:endParaRPr>
          </a:p>
          <a:p>
            <a:pPr algn="just">
              <a:defRPr/>
            </a:pPr>
            <a:r>
              <a:rPr lang="de-DE" sz="2400" dirty="0">
                <a:solidFill>
                  <a:srgbClr val="002060"/>
                </a:solidFill>
                <a:latin typeface="+mn-lt"/>
              </a:rPr>
              <a:t>3. Chi đầu tư phát triển cơ sở KBCB.</a:t>
            </a:r>
            <a:endParaRPr lang="en-US" sz="2400" dirty="0">
              <a:solidFill>
                <a:srgbClr val="002060"/>
              </a:solidFill>
              <a:latin typeface="+mn-lt"/>
            </a:endParaRPr>
          </a:p>
          <a:p>
            <a:pPr algn="just">
              <a:defRPr/>
            </a:pPr>
            <a:r>
              <a:rPr lang="de-DE" sz="2400" dirty="0">
                <a:solidFill>
                  <a:srgbClr val="002060"/>
                </a:solidFill>
                <a:latin typeface="+mn-lt"/>
              </a:rPr>
              <a:t>4. Chi đóng, hỗ trợ tiền đóng BHYT cho đối tượng được Nhà nước đóng hoặc hỗ trợ theo quy định của pháp luật về bảo hiểm y tế.</a:t>
            </a:r>
            <a:endParaRPr lang="en-US" sz="2400" dirty="0">
              <a:solidFill>
                <a:srgbClr val="002060"/>
              </a:solidFill>
              <a:latin typeface="+mn-lt"/>
            </a:endParaRPr>
          </a:p>
          <a:p>
            <a:pPr algn="just">
              <a:defRPr/>
            </a:pPr>
            <a:r>
              <a:rPr lang="de-DE" sz="2400" dirty="0">
                <a:solidFill>
                  <a:srgbClr val="002060"/>
                </a:solidFill>
                <a:latin typeface="+mn-lt"/>
              </a:rPr>
              <a:t>   </a:t>
            </a:r>
            <a:endParaRPr lang="en-US" sz="2400" dirty="0">
              <a:solidFill>
                <a:srgbClr val="002060"/>
              </a:solidFill>
              <a:latin typeface="+mn-lt"/>
            </a:endParaRP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9E2389F-CD5F-E888-7444-9D703DBCE659}"/>
              </a:ext>
            </a:extLst>
          </p:cNvPr>
          <p:cNvSpPr>
            <a:spLocks noGrp="1" noChangeArrowheads="1"/>
          </p:cNvSpPr>
          <p:nvPr>
            <p:ph type="title"/>
          </p:nvPr>
        </p:nvSpPr>
        <p:spPr>
          <a:xfrm>
            <a:off x="1293813" y="406400"/>
            <a:ext cx="6629400" cy="708025"/>
          </a:xfrm>
        </p:spPr>
        <p:txBody>
          <a:bodyPr/>
          <a:lstStyle/>
          <a:p>
            <a:pPr eaLnBrk="1" hangingPunct="1"/>
            <a:r>
              <a:rPr lang="en-US" altLang="vi-VN" sz="2400"/>
              <a:t>3</a:t>
            </a:r>
            <a:r>
              <a:rPr lang="vi-VN" altLang="vi-VN" sz="2400"/>
              <a:t>. </a:t>
            </a:r>
            <a:r>
              <a:rPr lang="en-US" altLang="vi-VN" sz="2400"/>
              <a:t>Điều 108. </a:t>
            </a:r>
            <a:r>
              <a:rPr lang="de-DE" altLang="en-US" sz="2400"/>
              <a:t>Quy định về tự chủ đối với cơ sở KBCB của Nhà nước</a:t>
            </a:r>
            <a:endParaRPr lang="en-US" altLang="en-US" sz="2400">
              <a:solidFill>
                <a:srgbClr val="FF0000"/>
              </a:solidFill>
            </a:endParaRPr>
          </a:p>
        </p:txBody>
      </p:sp>
      <p:sp>
        <p:nvSpPr>
          <p:cNvPr id="9219" name="Text Box 3">
            <a:extLst>
              <a:ext uri="{FF2B5EF4-FFF2-40B4-BE49-F238E27FC236}">
                <a16:creationId xmlns:a16="http://schemas.microsoft.com/office/drawing/2014/main" id="{70926970-7E0F-07E3-8F73-994C81A02695}"/>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9220" name="Rectangle 43">
            <a:extLst>
              <a:ext uri="{FF2B5EF4-FFF2-40B4-BE49-F238E27FC236}">
                <a16:creationId xmlns:a16="http://schemas.microsoft.com/office/drawing/2014/main" id="{EA56CAA1-CF00-00F2-92EC-EAB841A15E03}"/>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9221" name="Rectangle 44">
            <a:extLst>
              <a:ext uri="{FF2B5EF4-FFF2-40B4-BE49-F238E27FC236}">
                <a16:creationId xmlns:a16="http://schemas.microsoft.com/office/drawing/2014/main" id="{A236AF3A-BD45-2702-085D-ABA6F0765AAE}"/>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9222" name="Picture 24">
            <a:extLst>
              <a:ext uri="{FF2B5EF4-FFF2-40B4-BE49-F238E27FC236}">
                <a16:creationId xmlns:a16="http://schemas.microsoft.com/office/drawing/2014/main" id="{48582C52-7EA0-0942-FB18-4C79619F3E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Rounded Rectangle 25">
            <a:extLst>
              <a:ext uri="{FF2B5EF4-FFF2-40B4-BE49-F238E27FC236}">
                <a16:creationId xmlns:a16="http://schemas.microsoft.com/office/drawing/2014/main" id="{F26E879C-E9DA-EDCF-279D-BCED3D7DE274}"/>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5128" name="TextBox 3">
            <a:extLst>
              <a:ext uri="{FF2B5EF4-FFF2-40B4-BE49-F238E27FC236}">
                <a16:creationId xmlns:a16="http://schemas.microsoft.com/office/drawing/2014/main" id="{672237AC-10DB-830B-14A3-E858251DE5D2}"/>
              </a:ext>
            </a:extLst>
          </p:cNvPr>
          <p:cNvSpPr txBox="1">
            <a:spLocks noChangeArrowheads="1"/>
          </p:cNvSpPr>
          <p:nvPr/>
        </p:nvSpPr>
        <p:spPr bwMode="auto">
          <a:xfrm>
            <a:off x="457200" y="1520825"/>
            <a:ext cx="8301038" cy="3632200"/>
          </a:xfrm>
          <a:prstGeom prst="rect">
            <a:avLst/>
          </a:prstGeom>
          <a:noFill/>
          <a:ln>
            <a:noFill/>
          </a:ln>
        </p:spPr>
        <p:txBody>
          <a:bodyPr>
            <a:spAutoFit/>
          </a:bodyPr>
          <a:lstStyle>
            <a:lvl1pPr marL="400050" indent="-400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ts val="600"/>
              </a:spcBef>
              <a:defRPr/>
            </a:pPr>
            <a:r>
              <a:rPr lang="de-DE" sz="2200" dirty="0">
                <a:solidFill>
                  <a:srgbClr val="002060"/>
                </a:solidFill>
                <a:latin typeface="+mn-lt"/>
              </a:rPr>
              <a:t>1. Cơ sở KBCB của Nhà nước được Nhà nước bảo đảm kinh phí để thực hiện </a:t>
            </a:r>
            <a:r>
              <a:rPr lang="nb-NO" sz="2200" dirty="0">
                <a:solidFill>
                  <a:srgbClr val="002060"/>
                </a:solidFill>
                <a:latin typeface="+mn-lt"/>
              </a:rPr>
              <a:t>chức năng, nhiệm vụ </a:t>
            </a:r>
            <a:r>
              <a:rPr lang="de-DE" sz="2200" dirty="0">
                <a:solidFill>
                  <a:srgbClr val="002060"/>
                </a:solidFill>
                <a:latin typeface="+mn-lt"/>
              </a:rPr>
              <a:t>do cơ quan nhà nước có thẩm quyền giao</a:t>
            </a:r>
            <a:r>
              <a:rPr lang="nb-NO" sz="2200" dirty="0">
                <a:solidFill>
                  <a:srgbClr val="002060"/>
                </a:solidFill>
                <a:latin typeface="+mn-lt"/>
              </a:rPr>
              <a:t>; </a:t>
            </a:r>
            <a:r>
              <a:rPr lang="de-DE" sz="2200" dirty="0">
                <a:solidFill>
                  <a:srgbClr val="002060"/>
                </a:solidFill>
                <a:latin typeface="+mn-lt"/>
              </a:rPr>
              <a:t>có trách nhiệm sử dụng hiệu quả các nguồn tài chính theo quy định của pháp luật, phát huy tiềm năng, thế mạnh, nâng cao chất lượng KBCB.</a:t>
            </a:r>
            <a:endParaRPr lang="en-US" sz="2200" dirty="0">
              <a:solidFill>
                <a:srgbClr val="002060"/>
              </a:solidFill>
              <a:latin typeface="+mn-lt"/>
            </a:endParaRPr>
          </a:p>
          <a:p>
            <a:pPr algn="just">
              <a:spcBef>
                <a:spcPts val="600"/>
              </a:spcBef>
              <a:defRPr/>
            </a:pPr>
            <a:r>
              <a:rPr lang="de-DE" sz="2200" dirty="0">
                <a:solidFill>
                  <a:srgbClr val="002060"/>
                </a:solidFill>
                <a:latin typeface="+mn-lt"/>
              </a:rPr>
              <a:t>2. Cơ sở KBCB thực hiện tự chủ được tự chủ trong quyết định về tổ chức và nhân sự, thực hiện nhiệm vụ, phát triển các hoạt động chuyên môn, các hoạt động khác phục vụ KBCB theo quy định.</a:t>
            </a:r>
            <a:endParaRPr lang="en-US" sz="2200" dirty="0">
              <a:solidFill>
                <a:srgbClr val="002060"/>
              </a:solidFill>
              <a:latin typeface="+mn-lt"/>
            </a:endParaRPr>
          </a:p>
          <a:p>
            <a:pPr algn="just">
              <a:spcBef>
                <a:spcPts val="600"/>
              </a:spcBef>
              <a:defRPr/>
            </a:pPr>
            <a:endParaRPr lang="en-US" sz="2200" dirty="0">
              <a:solidFill>
                <a:srgbClr val="002060"/>
              </a:solidFill>
              <a:latin typeface="+mn-lt"/>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E4FED15-2B9F-FE3F-1BD9-08B5D67C2949}"/>
              </a:ext>
            </a:extLst>
          </p:cNvPr>
          <p:cNvSpPr>
            <a:spLocks noGrp="1" noChangeArrowheads="1"/>
          </p:cNvSpPr>
          <p:nvPr>
            <p:ph type="title"/>
          </p:nvPr>
        </p:nvSpPr>
        <p:spPr>
          <a:xfrm>
            <a:off x="1293813" y="406400"/>
            <a:ext cx="6629400" cy="708025"/>
          </a:xfrm>
        </p:spPr>
        <p:txBody>
          <a:bodyPr/>
          <a:lstStyle/>
          <a:p>
            <a:pPr eaLnBrk="1" hangingPunct="1"/>
            <a:r>
              <a:rPr lang="en-US" altLang="vi-VN" sz="2400"/>
              <a:t>3</a:t>
            </a:r>
            <a:r>
              <a:rPr lang="vi-VN" altLang="vi-VN" sz="2400"/>
              <a:t>. </a:t>
            </a:r>
            <a:r>
              <a:rPr lang="en-US" altLang="vi-VN" sz="2400"/>
              <a:t>Điều 108. </a:t>
            </a:r>
            <a:r>
              <a:rPr lang="de-DE" altLang="en-US" sz="2400"/>
              <a:t>Quy định về tự chủ đối với cơ sở KBCB của Nhà nước</a:t>
            </a:r>
            <a:endParaRPr lang="en-US" altLang="en-US" sz="2400">
              <a:solidFill>
                <a:srgbClr val="FF0000"/>
              </a:solidFill>
            </a:endParaRPr>
          </a:p>
        </p:txBody>
      </p:sp>
      <p:sp>
        <p:nvSpPr>
          <p:cNvPr id="10243" name="Text Box 3">
            <a:extLst>
              <a:ext uri="{FF2B5EF4-FFF2-40B4-BE49-F238E27FC236}">
                <a16:creationId xmlns:a16="http://schemas.microsoft.com/office/drawing/2014/main" id="{452DD47C-F1D3-45D4-18AF-99959D596FE9}"/>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10244" name="Rectangle 43">
            <a:extLst>
              <a:ext uri="{FF2B5EF4-FFF2-40B4-BE49-F238E27FC236}">
                <a16:creationId xmlns:a16="http://schemas.microsoft.com/office/drawing/2014/main" id="{2A8B7D42-5CAB-EF1F-9825-873ED598EC3B}"/>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10245" name="Rectangle 44">
            <a:extLst>
              <a:ext uri="{FF2B5EF4-FFF2-40B4-BE49-F238E27FC236}">
                <a16:creationId xmlns:a16="http://schemas.microsoft.com/office/drawing/2014/main" id="{A50084F2-5163-2B1E-9D4F-D88909AFFF2C}"/>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10246" name="Picture 24">
            <a:extLst>
              <a:ext uri="{FF2B5EF4-FFF2-40B4-BE49-F238E27FC236}">
                <a16:creationId xmlns:a16="http://schemas.microsoft.com/office/drawing/2014/main" id="{9AA44142-13BF-0E4C-2487-2C91104A25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Rounded Rectangle 25">
            <a:extLst>
              <a:ext uri="{FF2B5EF4-FFF2-40B4-BE49-F238E27FC236}">
                <a16:creationId xmlns:a16="http://schemas.microsoft.com/office/drawing/2014/main" id="{43671BB2-45FD-C138-BAC0-3060B17CC741}"/>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5128" name="TextBox 3">
            <a:extLst>
              <a:ext uri="{FF2B5EF4-FFF2-40B4-BE49-F238E27FC236}">
                <a16:creationId xmlns:a16="http://schemas.microsoft.com/office/drawing/2014/main" id="{C16B9A35-FC38-0502-7E06-9F60BB8A7FC3}"/>
              </a:ext>
            </a:extLst>
          </p:cNvPr>
          <p:cNvSpPr txBox="1">
            <a:spLocks noChangeArrowheads="1"/>
          </p:cNvSpPr>
          <p:nvPr/>
        </p:nvSpPr>
        <p:spPr bwMode="auto">
          <a:xfrm>
            <a:off x="457200" y="1520825"/>
            <a:ext cx="8301038" cy="4386263"/>
          </a:xfrm>
          <a:prstGeom prst="rect">
            <a:avLst/>
          </a:prstGeom>
          <a:noFill/>
          <a:ln>
            <a:noFill/>
          </a:ln>
        </p:spPr>
        <p:txBody>
          <a:bodyPr>
            <a:spAutoFit/>
          </a:bodyPr>
          <a:lstStyle>
            <a:lvl1pPr marL="400050" indent="-400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ts val="600"/>
              </a:spcBef>
              <a:defRPr/>
            </a:pPr>
            <a:r>
              <a:rPr lang="de-DE" sz="2200" dirty="0">
                <a:solidFill>
                  <a:srgbClr val="002060"/>
                </a:solidFill>
                <a:latin typeface="+mn-lt"/>
              </a:rPr>
              <a:t>3. </a:t>
            </a:r>
            <a:r>
              <a:rPr lang="de-DE" sz="2200" b="1" dirty="0">
                <a:solidFill>
                  <a:srgbClr val="C00000"/>
                </a:solidFill>
                <a:latin typeface="+mn-lt"/>
              </a:rPr>
              <a:t>Cơ sở KBCB thực hiện tự chủ về tài chính theo quy định của PL </a:t>
            </a:r>
            <a:r>
              <a:rPr lang="de-DE" sz="2200" b="1" dirty="0">
                <a:solidFill>
                  <a:srgbClr val="7030A0"/>
                </a:solidFill>
              </a:rPr>
              <a:t>(hiện nay NĐ 60/2021/NĐ-CP) </a:t>
            </a:r>
            <a:r>
              <a:rPr lang="de-DE" sz="2200" b="1" dirty="0">
                <a:solidFill>
                  <a:srgbClr val="C00000"/>
                </a:solidFill>
                <a:latin typeface="+mn-lt"/>
              </a:rPr>
              <a:t>và các nội dung </a:t>
            </a:r>
            <a:r>
              <a:rPr lang="de-DE" sz="2200" dirty="0">
                <a:solidFill>
                  <a:srgbClr val="002060"/>
                </a:solidFill>
                <a:latin typeface="+mn-lt"/>
              </a:rPr>
              <a:t>sau:</a:t>
            </a:r>
            <a:endParaRPr lang="en-US" sz="2200" dirty="0">
              <a:solidFill>
                <a:srgbClr val="002060"/>
              </a:solidFill>
              <a:latin typeface="+mn-lt"/>
            </a:endParaRPr>
          </a:p>
          <a:p>
            <a:pPr algn="just">
              <a:spcBef>
                <a:spcPts val="600"/>
              </a:spcBef>
              <a:defRPr/>
            </a:pPr>
            <a:r>
              <a:rPr lang="de-DE" sz="2200" dirty="0">
                <a:solidFill>
                  <a:srgbClr val="002060"/>
                </a:solidFill>
                <a:latin typeface="+mn-lt"/>
              </a:rPr>
              <a:t>a) Quyết định nội dung thu, mức thu của các dịch vụ, hàng hóa liên quan đến hoạt động KBCB phục vụ người bệnh, thân nhân của người bệnh theo quy định của pháp luật, trừ dịch vụ, hàng hóa do Nhà nước định giá; </a:t>
            </a:r>
            <a:endParaRPr lang="en-US" sz="2200" dirty="0">
              <a:solidFill>
                <a:srgbClr val="002060"/>
              </a:solidFill>
              <a:latin typeface="+mn-lt"/>
            </a:endParaRPr>
          </a:p>
          <a:p>
            <a:pPr algn="just">
              <a:spcBef>
                <a:spcPts val="600"/>
              </a:spcBef>
              <a:defRPr/>
            </a:pPr>
            <a:r>
              <a:rPr lang="de-DE" sz="2200" dirty="0">
                <a:solidFill>
                  <a:srgbClr val="002060"/>
                </a:solidFill>
                <a:latin typeface="+mn-lt"/>
              </a:rPr>
              <a:t>b) Quyết định sử dụng nguồn thu hợp pháp để đầu tư các dự án thực hiện hoạt động KBCB theo quy định của pháp luật;</a:t>
            </a:r>
            <a:endParaRPr lang="en-US" sz="2200" dirty="0">
              <a:solidFill>
                <a:srgbClr val="002060"/>
              </a:solidFill>
              <a:latin typeface="+mn-lt"/>
            </a:endParaRPr>
          </a:p>
          <a:p>
            <a:pPr algn="just">
              <a:spcBef>
                <a:spcPts val="600"/>
              </a:spcBef>
              <a:defRPr/>
            </a:pPr>
            <a:r>
              <a:rPr lang="de-DE" sz="2200" dirty="0">
                <a:solidFill>
                  <a:srgbClr val="002060"/>
                </a:solidFill>
                <a:latin typeface="+mn-lt"/>
              </a:rPr>
              <a:t>c) Quyết định nội dung chi và mức chi từ nguồn thu dịch vụ KBCB và thu sự nghiệp, nguồn kinh phí đặt hàng theo quy chế chi tiêu nội bộ của cơ sở KBCB phù hợp với quy định của pháp luật và khả năng tài chính của cơ sở;</a:t>
            </a:r>
            <a:endParaRPr lang="en-US" sz="2200" dirty="0">
              <a:solidFill>
                <a:srgbClr val="002060"/>
              </a:solidFill>
              <a:latin typeface="+mn-lt"/>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0564BED-6385-60B0-FB4D-5080916D4466}"/>
              </a:ext>
            </a:extLst>
          </p:cNvPr>
          <p:cNvSpPr>
            <a:spLocks noGrp="1" noChangeArrowheads="1"/>
          </p:cNvSpPr>
          <p:nvPr>
            <p:ph type="title"/>
          </p:nvPr>
        </p:nvSpPr>
        <p:spPr>
          <a:xfrm>
            <a:off x="1293813" y="406400"/>
            <a:ext cx="6629400" cy="708025"/>
          </a:xfrm>
        </p:spPr>
        <p:txBody>
          <a:bodyPr/>
          <a:lstStyle/>
          <a:p>
            <a:pPr eaLnBrk="1" hangingPunct="1"/>
            <a:r>
              <a:rPr lang="en-US" altLang="vi-VN" sz="2400"/>
              <a:t>3</a:t>
            </a:r>
            <a:r>
              <a:rPr lang="vi-VN" altLang="vi-VN" sz="2400"/>
              <a:t>. </a:t>
            </a:r>
            <a:r>
              <a:rPr lang="en-US" altLang="vi-VN" sz="2400"/>
              <a:t>Điều 108. </a:t>
            </a:r>
            <a:r>
              <a:rPr lang="de-DE" altLang="en-US" sz="2400"/>
              <a:t>Quy định về tự chủ đối với cơ sở KBCB của Nhà nước</a:t>
            </a:r>
            <a:endParaRPr lang="en-US" altLang="en-US" sz="2400">
              <a:solidFill>
                <a:srgbClr val="FF0000"/>
              </a:solidFill>
            </a:endParaRPr>
          </a:p>
        </p:txBody>
      </p:sp>
      <p:sp>
        <p:nvSpPr>
          <p:cNvPr id="11267" name="Text Box 3">
            <a:extLst>
              <a:ext uri="{FF2B5EF4-FFF2-40B4-BE49-F238E27FC236}">
                <a16:creationId xmlns:a16="http://schemas.microsoft.com/office/drawing/2014/main" id="{D776D0DF-D223-5FE9-718D-7955592AE4EE}"/>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11268" name="Rectangle 43">
            <a:extLst>
              <a:ext uri="{FF2B5EF4-FFF2-40B4-BE49-F238E27FC236}">
                <a16:creationId xmlns:a16="http://schemas.microsoft.com/office/drawing/2014/main" id="{5494CC8F-6A24-BF49-754E-3D25AFDC5433}"/>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11269" name="Rectangle 44">
            <a:extLst>
              <a:ext uri="{FF2B5EF4-FFF2-40B4-BE49-F238E27FC236}">
                <a16:creationId xmlns:a16="http://schemas.microsoft.com/office/drawing/2014/main" id="{8DBA64DD-39C1-AB71-2C95-DE3A36F4290D}"/>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11270" name="Picture 24">
            <a:extLst>
              <a:ext uri="{FF2B5EF4-FFF2-40B4-BE49-F238E27FC236}">
                <a16:creationId xmlns:a16="http://schemas.microsoft.com/office/drawing/2014/main" id="{3FADB087-3E9B-D210-8B8E-D7E35F009F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Rounded Rectangle 25">
            <a:extLst>
              <a:ext uri="{FF2B5EF4-FFF2-40B4-BE49-F238E27FC236}">
                <a16:creationId xmlns:a16="http://schemas.microsoft.com/office/drawing/2014/main" id="{A828BE22-B4E6-EC99-EB07-A0F7B1F9384E}"/>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5128" name="TextBox 3">
            <a:extLst>
              <a:ext uri="{FF2B5EF4-FFF2-40B4-BE49-F238E27FC236}">
                <a16:creationId xmlns:a16="http://schemas.microsoft.com/office/drawing/2014/main" id="{425527AA-CAAA-41E3-F55F-0D82393C19F8}"/>
              </a:ext>
            </a:extLst>
          </p:cNvPr>
          <p:cNvSpPr txBox="1">
            <a:spLocks noChangeArrowheads="1"/>
          </p:cNvSpPr>
          <p:nvPr/>
        </p:nvSpPr>
        <p:spPr bwMode="auto">
          <a:xfrm>
            <a:off x="447675" y="1514475"/>
            <a:ext cx="8310563" cy="4648200"/>
          </a:xfrm>
          <a:prstGeom prst="rect">
            <a:avLst/>
          </a:prstGeom>
          <a:noFill/>
          <a:ln>
            <a:noFill/>
          </a:ln>
        </p:spPr>
        <p:txBody>
          <a:bodyPr>
            <a:spAutoFit/>
          </a:bodyPr>
          <a:lstStyle>
            <a:lvl1pPr marL="400050" indent="-400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ts val="600"/>
              </a:spcBef>
              <a:defRPr/>
            </a:pPr>
            <a:r>
              <a:rPr lang="de-DE" sz="2200" b="1" dirty="0">
                <a:solidFill>
                  <a:srgbClr val="C00000"/>
                </a:solidFill>
                <a:latin typeface="+mn-lt"/>
              </a:rPr>
              <a:t>3. Cơ sở KBCB thực hiện tự chủ về tài chính (hiện nay là NĐ 60/2021/NĐ-CP) theo quy định của PL và các nội dung sau (tiếp):</a:t>
            </a:r>
            <a:endParaRPr lang="en-US" sz="2200" b="1" dirty="0">
              <a:solidFill>
                <a:srgbClr val="C00000"/>
              </a:solidFill>
              <a:latin typeface="+mn-lt"/>
            </a:endParaRPr>
          </a:p>
          <a:p>
            <a:pPr algn="just">
              <a:spcBef>
                <a:spcPts val="600"/>
              </a:spcBef>
              <a:defRPr/>
            </a:pPr>
            <a:r>
              <a:rPr lang="de-DE" sz="2200" dirty="0">
                <a:solidFill>
                  <a:srgbClr val="002060"/>
                </a:solidFill>
                <a:latin typeface="+mn-lt"/>
              </a:rPr>
              <a:t>d) Quyết định sử dụng tài sản công theo quy định của pháp luật nhằm mục đích phát triển hoạt động KBCB theo nguyên tắc bảo toàn, phát triển; tiếp nhận, quản lý, khai thác, sử dụng các TS do tổ chức, cá nhân cho, tặng trên nguyên tắc công khai, minh bạch và không ràng buộc lợi ích giữa các bên;</a:t>
            </a:r>
            <a:endParaRPr lang="en-US" sz="2200" dirty="0">
              <a:solidFill>
                <a:srgbClr val="002060"/>
              </a:solidFill>
              <a:latin typeface="+mn-lt"/>
            </a:endParaRPr>
          </a:p>
          <a:p>
            <a:pPr algn="just">
              <a:spcBef>
                <a:spcPts val="600"/>
              </a:spcBef>
              <a:defRPr/>
            </a:pPr>
            <a:r>
              <a:rPr lang="de-DE" sz="2200" dirty="0">
                <a:solidFill>
                  <a:srgbClr val="002060"/>
                </a:solidFill>
                <a:latin typeface="+mn-lt"/>
              </a:rPr>
              <a:t>đ) Cơ sở KBCB tự bảo đảm chi đầu tư và chi TX được quyết định giá dịch vụ KBCB nhưng không vượt quá giá </a:t>
            </a:r>
            <a:r>
              <a:rPr lang="en-US" sz="2200" dirty="0" err="1">
                <a:solidFill>
                  <a:srgbClr val="002060"/>
                </a:solidFill>
                <a:latin typeface="+mn-lt"/>
              </a:rPr>
              <a:t>dịch</a:t>
            </a:r>
            <a:r>
              <a:rPr lang="en-US" sz="2200" dirty="0">
                <a:solidFill>
                  <a:srgbClr val="002060"/>
                </a:solidFill>
                <a:latin typeface="+mn-lt"/>
              </a:rPr>
              <a:t> </a:t>
            </a:r>
            <a:r>
              <a:rPr lang="en-US" sz="2200" dirty="0" err="1">
                <a:solidFill>
                  <a:srgbClr val="002060"/>
                </a:solidFill>
                <a:latin typeface="+mn-lt"/>
              </a:rPr>
              <a:t>vụ</a:t>
            </a:r>
            <a:r>
              <a:rPr lang="en-US" sz="2200" dirty="0">
                <a:solidFill>
                  <a:srgbClr val="002060"/>
                </a:solidFill>
                <a:latin typeface="+mn-lt"/>
              </a:rPr>
              <a:t> KBCB </a:t>
            </a:r>
            <a:r>
              <a:rPr lang="en-US" sz="2200" dirty="0" err="1">
                <a:solidFill>
                  <a:srgbClr val="002060"/>
                </a:solidFill>
                <a:latin typeface="+mn-lt"/>
              </a:rPr>
              <a:t>tương</a:t>
            </a:r>
            <a:r>
              <a:rPr lang="en-US" sz="2200" dirty="0">
                <a:solidFill>
                  <a:srgbClr val="002060"/>
                </a:solidFill>
                <a:latin typeface="+mn-lt"/>
              </a:rPr>
              <a:t> </a:t>
            </a:r>
            <a:r>
              <a:rPr lang="en-US" sz="2200" dirty="0" err="1">
                <a:solidFill>
                  <a:srgbClr val="002060"/>
                </a:solidFill>
                <a:latin typeface="+mn-lt"/>
              </a:rPr>
              <a:t>ứng</a:t>
            </a:r>
            <a:r>
              <a:rPr lang="en-US" sz="2200" dirty="0">
                <a:solidFill>
                  <a:srgbClr val="002060"/>
                </a:solidFill>
                <a:latin typeface="+mn-lt"/>
              </a:rPr>
              <a:t> do </a:t>
            </a:r>
            <a:r>
              <a:rPr lang="en-US" sz="2200" dirty="0" err="1">
                <a:solidFill>
                  <a:srgbClr val="002060"/>
                </a:solidFill>
                <a:latin typeface="+mn-lt"/>
              </a:rPr>
              <a:t>Bộ</a:t>
            </a:r>
            <a:r>
              <a:rPr lang="en-US" sz="2200" dirty="0">
                <a:solidFill>
                  <a:srgbClr val="002060"/>
                </a:solidFill>
                <a:latin typeface="+mn-lt"/>
              </a:rPr>
              <a:t> </a:t>
            </a:r>
            <a:r>
              <a:rPr lang="en-US" sz="2200" dirty="0" err="1">
                <a:solidFill>
                  <a:srgbClr val="002060"/>
                </a:solidFill>
                <a:latin typeface="+mn-lt"/>
              </a:rPr>
              <a:t>trưởng</a:t>
            </a:r>
            <a:r>
              <a:rPr lang="en-US" sz="2200" dirty="0">
                <a:solidFill>
                  <a:srgbClr val="002060"/>
                </a:solidFill>
                <a:latin typeface="+mn-lt"/>
              </a:rPr>
              <a:t> </a:t>
            </a:r>
            <a:r>
              <a:rPr lang="en-US" sz="2200" dirty="0" err="1">
                <a:solidFill>
                  <a:srgbClr val="002060"/>
                </a:solidFill>
                <a:latin typeface="+mn-lt"/>
              </a:rPr>
              <a:t>Bộ</a:t>
            </a:r>
            <a:r>
              <a:rPr lang="en-US" sz="2200" dirty="0">
                <a:solidFill>
                  <a:srgbClr val="002060"/>
                </a:solidFill>
                <a:latin typeface="+mn-lt"/>
              </a:rPr>
              <a:t> Y </a:t>
            </a:r>
            <a:r>
              <a:rPr lang="en-US" sz="2200" dirty="0" err="1">
                <a:solidFill>
                  <a:srgbClr val="002060"/>
                </a:solidFill>
                <a:latin typeface="+mn-lt"/>
              </a:rPr>
              <a:t>tế</a:t>
            </a:r>
            <a:r>
              <a:rPr lang="en-US" sz="2200" dirty="0">
                <a:solidFill>
                  <a:srgbClr val="002060"/>
                </a:solidFill>
                <a:latin typeface="+mn-lt"/>
              </a:rPr>
              <a:t> </a:t>
            </a:r>
            <a:r>
              <a:rPr lang="en-US" sz="2200" dirty="0" err="1">
                <a:solidFill>
                  <a:srgbClr val="002060"/>
                </a:solidFill>
                <a:latin typeface="+mn-lt"/>
              </a:rPr>
              <a:t>quy</a:t>
            </a:r>
            <a:r>
              <a:rPr lang="en-US" sz="2200" dirty="0">
                <a:solidFill>
                  <a:srgbClr val="002060"/>
                </a:solidFill>
                <a:latin typeface="+mn-lt"/>
              </a:rPr>
              <a:t> </a:t>
            </a:r>
            <a:r>
              <a:rPr lang="en-US" sz="2200" dirty="0" err="1">
                <a:solidFill>
                  <a:srgbClr val="002060"/>
                </a:solidFill>
                <a:latin typeface="+mn-lt"/>
              </a:rPr>
              <a:t>định</a:t>
            </a:r>
            <a:r>
              <a:rPr lang="de-DE" sz="2200" dirty="0">
                <a:solidFill>
                  <a:srgbClr val="002060"/>
                </a:solidFill>
                <a:latin typeface="+mn-lt"/>
              </a:rPr>
              <a:t>, </a:t>
            </a:r>
            <a:r>
              <a:rPr lang="en-US" sz="2200" dirty="0" err="1">
                <a:solidFill>
                  <a:srgbClr val="002060"/>
                </a:solidFill>
                <a:latin typeface="+mn-lt"/>
              </a:rPr>
              <a:t>trừ</a:t>
            </a:r>
            <a:r>
              <a:rPr lang="en-US" sz="2200" dirty="0">
                <a:solidFill>
                  <a:srgbClr val="002060"/>
                </a:solidFill>
                <a:latin typeface="+mn-lt"/>
              </a:rPr>
              <a:t> </a:t>
            </a:r>
            <a:r>
              <a:rPr lang="en-US" sz="2200" dirty="0" err="1">
                <a:solidFill>
                  <a:srgbClr val="002060"/>
                </a:solidFill>
                <a:latin typeface="+mn-lt"/>
              </a:rPr>
              <a:t>giá</a:t>
            </a:r>
            <a:r>
              <a:rPr lang="en-US" sz="2200" dirty="0">
                <a:solidFill>
                  <a:srgbClr val="002060"/>
                </a:solidFill>
                <a:latin typeface="+mn-lt"/>
              </a:rPr>
              <a:t> </a:t>
            </a:r>
            <a:r>
              <a:rPr lang="en-US" sz="2200" dirty="0" err="1">
                <a:solidFill>
                  <a:srgbClr val="002060"/>
                </a:solidFill>
                <a:latin typeface="+mn-lt"/>
              </a:rPr>
              <a:t>dịch</a:t>
            </a:r>
            <a:r>
              <a:rPr lang="en-US" sz="2200" dirty="0">
                <a:solidFill>
                  <a:srgbClr val="002060"/>
                </a:solidFill>
                <a:latin typeface="+mn-lt"/>
              </a:rPr>
              <a:t> </a:t>
            </a:r>
            <a:r>
              <a:rPr lang="en-US" sz="2200" dirty="0" err="1">
                <a:solidFill>
                  <a:srgbClr val="002060"/>
                </a:solidFill>
                <a:latin typeface="+mn-lt"/>
              </a:rPr>
              <a:t>vụ</a:t>
            </a:r>
            <a:r>
              <a:rPr lang="en-US" sz="2200" dirty="0">
                <a:solidFill>
                  <a:srgbClr val="002060"/>
                </a:solidFill>
                <a:latin typeface="+mn-lt"/>
              </a:rPr>
              <a:t> KBCB </a:t>
            </a:r>
            <a:r>
              <a:rPr lang="en-US" sz="2200" dirty="0" err="1">
                <a:solidFill>
                  <a:srgbClr val="002060"/>
                </a:solidFill>
                <a:latin typeface="+mn-lt"/>
              </a:rPr>
              <a:t>theo</a:t>
            </a:r>
            <a:r>
              <a:rPr lang="en-US" sz="2200" dirty="0">
                <a:solidFill>
                  <a:srgbClr val="002060"/>
                </a:solidFill>
                <a:latin typeface="+mn-lt"/>
              </a:rPr>
              <a:t> </a:t>
            </a:r>
            <a:r>
              <a:rPr lang="en-US" sz="2200" dirty="0" err="1">
                <a:solidFill>
                  <a:srgbClr val="002060"/>
                </a:solidFill>
                <a:latin typeface="+mn-lt"/>
              </a:rPr>
              <a:t>yêu</a:t>
            </a:r>
            <a:r>
              <a:rPr lang="en-US" sz="2200" dirty="0">
                <a:solidFill>
                  <a:srgbClr val="002060"/>
                </a:solidFill>
                <a:latin typeface="+mn-lt"/>
              </a:rPr>
              <a:t> </a:t>
            </a:r>
            <a:r>
              <a:rPr lang="en-US" sz="2200" dirty="0" err="1">
                <a:solidFill>
                  <a:srgbClr val="002060"/>
                </a:solidFill>
                <a:latin typeface="+mn-lt"/>
              </a:rPr>
              <a:t>cầu</a:t>
            </a:r>
            <a:r>
              <a:rPr lang="en-US" sz="2200" dirty="0">
                <a:solidFill>
                  <a:srgbClr val="002060"/>
                </a:solidFill>
                <a:latin typeface="+mn-lt"/>
              </a:rPr>
              <a:t> </a:t>
            </a:r>
            <a:r>
              <a:rPr lang="en-US" sz="2200" dirty="0" err="1">
                <a:solidFill>
                  <a:srgbClr val="002060"/>
                </a:solidFill>
                <a:latin typeface="+mn-lt"/>
              </a:rPr>
              <a:t>và</a:t>
            </a:r>
            <a:r>
              <a:rPr lang="en-US" sz="2200" dirty="0">
                <a:solidFill>
                  <a:srgbClr val="002060"/>
                </a:solidFill>
                <a:latin typeface="+mn-lt"/>
              </a:rPr>
              <a:t> </a:t>
            </a:r>
            <a:r>
              <a:rPr lang="en-US" sz="2200" dirty="0" err="1">
                <a:solidFill>
                  <a:srgbClr val="002060"/>
                </a:solidFill>
                <a:latin typeface="+mn-lt"/>
              </a:rPr>
              <a:t>giá</a:t>
            </a:r>
            <a:r>
              <a:rPr lang="en-US" sz="2200" dirty="0">
                <a:solidFill>
                  <a:srgbClr val="002060"/>
                </a:solidFill>
                <a:latin typeface="+mn-lt"/>
              </a:rPr>
              <a:t> </a:t>
            </a:r>
            <a:r>
              <a:rPr lang="en-US" sz="2200" dirty="0" err="1">
                <a:solidFill>
                  <a:srgbClr val="002060"/>
                </a:solidFill>
                <a:latin typeface="+mn-lt"/>
              </a:rPr>
              <a:t>dịch</a:t>
            </a:r>
            <a:r>
              <a:rPr lang="en-US" sz="2200" dirty="0">
                <a:solidFill>
                  <a:srgbClr val="002060"/>
                </a:solidFill>
                <a:latin typeface="+mn-lt"/>
              </a:rPr>
              <a:t> </a:t>
            </a:r>
            <a:r>
              <a:rPr lang="en-US" sz="2200" dirty="0" err="1">
                <a:solidFill>
                  <a:srgbClr val="002060"/>
                </a:solidFill>
                <a:latin typeface="+mn-lt"/>
              </a:rPr>
              <a:t>vụ</a:t>
            </a:r>
            <a:r>
              <a:rPr lang="en-US" sz="2200" dirty="0">
                <a:solidFill>
                  <a:srgbClr val="002060"/>
                </a:solidFill>
                <a:latin typeface="+mn-lt"/>
              </a:rPr>
              <a:t> KBCB </a:t>
            </a:r>
            <a:r>
              <a:rPr lang="en-US" sz="2200" dirty="0" err="1">
                <a:solidFill>
                  <a:srgbClr val="002060"/>
                </a:solidFill>
                <a:latin typeface="+mn-lt"/>
              </a:rPr>
              <a:t>hình</a:t>
            </a:r>
            <a:r>
              <a:rPr lang="en-US" sz="2200" dirty="0">
                <a:solidFill>
                  <a:srgbClr val="002060"/>
                </a:solidFill>
                <a:latin typeface="+mn-lt"/>
              </a:rPr>
              <a:t> </a:t>
            </a:r>
            <a:r>
              <a:rPr lang="en-US" sz="2200" dirty="0" err="1">
                <a:solidFill>
                  <a:srgbClr val="002060"/>
                </a:solidFill>
                <a:latin typeface="+mn-lt"/>
              </a:rPr>
              <a:t>thành</a:t>
            </a:r>
            <a:r>
              <a:rPr lang="en-US" sz="2200" dirty="0">
                <a:solidFill>
                  <a:srgbClr val="002060"/>
                </a:solidFill>
                <a:latin typeface="+mn-lt"/>
              </a:rPr>
              <a:t> </a:t>
            </a:r>
            <a:r>
              <a:rPr lang="en-US" sz="2200" dirty="0" err="1">
                <a:solidFill>
                  <a:srgbClr val="002060"/>
                </a:solidFill>
                <a:latin typeface="+mn-lt"/>
              </a:rPr>
              <a:t>từ</a:t>
            </a:r>
            <a:r>
              <a:rPr lang="en-US" sz="2200" dirty="0">
                <a:solidFill>
                  <a:srgbClr val="002060"/>
                </a:solidFill>
                <a:latin typeface="+mn-lt"/>
              </a:rPr>
              <a:t> </a:t>
            </a:r>
            <a:r>
              <a:rPr lang="en-US" sz="2200" dirty="0" err="1">
                <a:solidFill>
                  <a:srgbClr val="002060"/>
                </a:solidFill>
                <a:latin typeface="+mn-lt"/>
              </a:rPr>
              <a:t>hoạt</a:t>
            </a:r>
            <a:r>
              <a:rPr lang="en-US" sz="2200" dirty="0">
                <a:solidFill>
                  <a:srgbClr val="002060"/>
                </a:solidFill>
                <a:latin typeface="+mn-lt"/>
              </a:rPr>
              <a:t> </a:t>
            </a:r>
            <a:r>
              <a:rPr lang="en-US" sz="2200" dirty="0" err="1">
                <a:solidFill>
                  <a:srgbClr val="002060"/>
                </a:solidFill>
                <a:latin typeface="+mn-lt"/>
              </a:rPr>
              <a:t>động</a:t>
            </a:r>
            <a:r>
              <a:rPr lang="en-US" sz="2200" dirty="0">
                <a:solidFill>
                  <a:srgbClr val="002060"/>
                </a:solidFill>
                <a:latin typeface="+mn-lt"/>
              </a:rPr>
              <a:t> </a:t>
            </a:r>
            <a:r>
              <a:rPr lang="en-US" sz="2200" dirty="0" err="1">
                <a:solidFill>
                  <a:srgbClr val="002060"/>
                </a:solidFill>
                <a:latin typeface="+mn-lt"/>
              </a:rPr>
              <a:t>hợp</a:t>
            </a:r>
            <a:r>
              <a:rPr lang="en-US" sz="2200" dirty="0">
                <a:solidFill>
                  <a:srgbClr val="002060"/>
                </a:solidFill>
                <a:latin typeface="+mn-lt"/>
              </a:rPr>
              <a:t> </a:t>
            </a:r>
            <a:r>
              <a:rPr lang="en-US" sz="2200" dirty="0" err="1">
                <a:solidFill>
                  <a:srgbClr val="002060"/>
                </a:solidFill>
                <a:latin typeface="+mn-lt"/>
              </a:rPr>
              <a:t>tác</a:t>
            </a:r>
            <a:r>
              <a:rPr lang="en-US" sz="2200" dirty="0">
                <a:solidFill>
                  <a:srgbClr val="002060"/>
                </a:solidFill>
                <a:latin typeface="+mn-lt"/>
              </a:rPr>
              <a:t> </a:t>
            </a:r>
            <a:r>
              <a:rPr lang="en-US" sz="2200" dirty="0" err="1">
                <a:solidFill>
                  <a:srgbClr val="002060"/>
                </a:solidFill>
                <a:latin typeface="+mn-lt"/>
              </a:rPr>
              <a:t>theo</a:t>
            </a:r>
            <a:r>
              <a:rPr lang="en-US" sz="2200" dirty="0">
                <a:solidFill>
                  <a:srgbClr val="002060"/>
                </a:solidFill>
                <a:latin typeface="+mn-lt"/>
              </a:rPr>
              <a:t> </a:t>
            </a:r>
            <a:r>
              <a:rPr lang="en-US" sz="2200" dirty="0" err="1">
                <a:solidFill>
                  <a:srgbClr val="002060"/>
                </a:solidFill>
                <a:latin typeface="+mn-lt"/>
              </a:rPr>
              <a:t>hình</a:t>
            </a:r>
            <a:r>
              <a:rPr lang="en-US" sz="2200" dirty="0">
                <a:solidFill>
                  <a:srgbClr val="002060"/>
                </a:solidFill>
                <a:latin typeface="+mn-lt"/>
              </a:rPr>
              <a:t> </a:t>
            </a:r>
            <a:r>
              <a:rPr lang="en-US" sz="2200" dirty="0" err="1">
                <a:solidFill>
                  <a:srgbClr val="002060"/>
                </a:solidFill>
                <a:latin typeface="+mn-lt"/>
              </a:rPr>
              <a:t>thức</a:t>
            </a:r>
            <a:r>
              <a:rPr lang="en-US" sz="2200" dirty="0">
                <a:solidFill>
                  <a:srgbClr val="002060"/>
                </a:solidFill>
                <a:latin typeface="+mn-lt"/>
              </a:rPr>
              <a:t> </a:t>
            </a:r>
            <a:r>
              <a:rPr lang="en-US" sz="2200" dirty="0" err="1">
                <a:solidFill>
                  <a:srgbClr val="002060"/>
                </a:solidFill>
                <a:latin typeface="+mn-lt"/>
              </a:rPr>
              <a:t>đối</a:t>
            </a:r>
            <a:r>
              <a:rPr lang="en-US" sz="2200" dirty="0">
                <a:solidFill>
                  <a:srgbClr val="002060"/>
                </a:solidFill>
                <a:latin typeface="+mn-lt"/>
              </a:rPr>
              <a:t> </a:t>
            </a:r>
            <a:r>
              <a:rPr lang="en-US" sz="2200" dirty="0" err="1">
                <a:solidFill>
                  <a:srgbClr val="002060"/>
                </a:solidFill>
                <a:latin typeface="+mn-lt"/>
              </a:rPr>
              <a:t>tác</a:t>
            </a:r>
            <a:r>
              <a:rPr lang="en-US" sz="2200" dirty="0">
                <a:solidFill>
                  <a:srgbClr val="002060"/>
                </a:solidFill>
                <a:latin typeface="+mn-lt"/>
              </a:rPr>
              <a:t> </a:t>
            </a:r>
            <a:r>
              <a:rPr lang="en-US" sz="2200" dirty="0" err="1">
                <a:solidFill>
                  <a:srgbClr val="002060"/>
                </a:solidFill>
                <a:latin typeface="+mn-lt"/>
              </a:rPr>
              <a:t>công</a:t>
            </a:r>
            <a:r>
              <a:rPr lang="en-US" sz="2200" dirty="0">
                <a:solidFill>
                  <a:srgbClr val="002060"/>
                </a:solidFill>
                <a:latin typeface="+mn-lt"/>
              </a:rPr>
              <a:t> </a:t>
            </a:r>
            <a:r>
              <a:rPr lang="en-US" sz="2200" dirty="0" err="1">
                <a:solidFill>
                  <a:srgbClr val="002060"/>
                </a:solidFill>
                <a:latin typeface="+mn-lt"/>
              </a:rPr>
              <a:t>tư</a:t>
            </a:r>
            <a:r>
              <a:rPr lang="de-DE" sz="2200" dirty="0">
                <a:solidFill>
                  <a:srgbClr val="002060"/>
                </a:solidFill>
                <a:latin typeface="+mn-lt"/>
              </a:rPr>
              <a:t>. </a:t>
            </a:r>
            <a:endParaRPr lang="en-US" sz="2200" dirty="0">
              <a:solidFill>
                <a:srgbClr val="002060"/>
              </a:solidFill>
              <a:latin typeface="+mn-lt"/>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0EA9AC8-07CB-9255-19DA-141B3310918F}"/>
              </a:ext>
            </a:extLst>
          </p:cNvPr>
          <p:cNvSpPr>
            <a:spLocks noGrp="1" noChangeArrowheads="1"/>
          </p:cNvSpPr>
          <p:nvPr>
            <p:ph type="title"/>
          </p:nvPr>
        </p:nvSpPr>
        <p:spPr>
          <a:xfrm>
            <a:off x="1292225" y="406400"/>
            <a:ext cx="7089775" cy="708025"/>
          </a:xfrm>
        </p:spPr>
        <p:txBody>
          <a:bodyPr/>
          <a:lstStyle/>
          <a:p>
            <a:pPr eaLnBrk="1" hangingPunct="1"/>
            <a:r>
              <a:rPr lang="en-US" altLang="vi-VN" sz="2400"/>
              <a:t>4</a:t>
            </a:r>
            <a:r>
              <a:rPr lang="vi-VN" altLang="vi-VN" sz="2400"/>
              <a:t>. </a:t>
            </a:r>
            <a:r>
              <a:rPr lang="de-DE" altLang="en-US" sz="2400"/>
              <a:t>Điều 109. Xã hội hóa trong hoạt động KBCB</a:t>
            </a:r>
            <a:endParaRPr lang="en-US" altLang="en-US" sz="2400">
              <a:solidFill>
                <a:srgbClr val="FF0000"/>
              </a:solidFill>
            </a:endParaRPr>
          </a:p>
        </p:txBody>
      </p:sp>
      <p:sp>
        <p:nvSpPr>
          <p:cNvPr id="12291" name="Text Box 3">
            <a:extLst>
              <a:ext uri="{FF2B5EF4-FFF2-40B4-BE49-F238E27FC236}">
                <a16:creationId xmlns:a16="http://schemas.microsoft.com/office/drawing/2014/main" id="{CDC5B01C-D46A-B3FC-2A3A-7EC4B7931361}"/>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12292" name="Rectangle 43">
            <a:extLst>
              <a:ext uri="{FF2B5EF4-FFF2-40B4-BE49-F238E27FC236}">
                <a16:creationId xmlns:a16="http://schemas.microsoft.com/office/drawing/2014/main" id="{87B780FD-8BA5-622B-2E13-1022F77CC746}"/>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12293" name="Rectangle 44">
            <a:extLst>
              <a:ext uri="{FF2B5EF4-FFF2-40B4-BE49-F238E27FC236}">
                <a16:creationId xmlns:a16="http://schemas.microsoft.com/office/drawing/2014/main" id="{CCB485E1-68D2-8137-5E7B-D8877CB13806}"/>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12294" name="Picture 24">
            <a:extLst>
              <a:ext uri="{FF2B5EF4-FFF2-40B4-BE49-F238E27FC236}">
                <a16:creationId xmlns:a16="http://schemas.microsoft.com/office/drawing/2014/main" id="{FC9D9378-205B-0002-F9D2-DAB1412FFB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Rounded Rectangle 25">
            <a:extLst>
              <a:ext uri="{FF2B5EF4-FFF2-40B4-BE49-F238E27FC236}">
                <a16:creationId xmlns:a16="http://schemas.microsoft.com/office/drawing/2014/main" id="{21318EAD-A73B-71C8-50FF-A0CB6C1FC2AD}"/>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5128" name="TextBox 3">
            <a:extLst>
              <a:ext uri="{FF2B5EF4-FFF2-40B4-BE49-F238E27FC236}">
                <a16:creationId xmlns:a16="http://schemas.microsoft.com/office/drawing/2014/main" id="{63AE8C61-9683-BBEF-49DC-D00C932A02A3}"/>
              </a:ext>
            </a:extLst>
          </p:cNvPr>
          <p:cNvSpPr txBox="1">
            <a:spLocks noChangeArrowheads="1"/>
          </p:cNvSpPr>
          <p:nvPr/>
        </p:nvSpPr>
        <p:spPr bwMode="auto">
          <a:xfrm>
            <a:off x="447675" y="1514475"/>
            <a:ext cx="8310563" cy="4832350"/>
          </a:xfrm>
          <a:prstGeom prst="rect">
            <a:avLst/>
          </a:prstGeom>
          <a:noFill/>
          <a:ln>
            <a:noFill/>
          </a:ln>
        </p:spPr>
        <p:txBody>
          <a:bodyPr>
            <a:spAutoFit/>
          </a:bodyPr>
          <a:lstStyle>
            <a:lvl1pPr marL="400050" indent="-400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de-DE" sz="2200" dirty="0">
                <a:solidFill>
                  <a:srgbClr val="002060"/>
                </a:solidFill>
              </a:rPr>
              <a:t>1. Tổ chức, gia đình và cá nhân có trách nhiệm tự chăm lo sức khỏe, phát hiện bệnh sớm cho thành viên trong tổ chức, gia đình và bản thân; tham gia cấp cứu, hỗ trợ giải quyết các trường hợp xảy ra tai nạn, thương tích tại cộng đồng và tham gia hoạt động KBCB khi có sự huy động của cơ quan, người có thẩm quyền.</a:t>
            </a:r>
            <a:endParaRPr lang="en-US" sz="2200" dirty="0">
              <a:solidFill>
                <a:srgbClr val="002060"/>
              </a:solidFill>
            </a:endParaRPr>
          </a:p>
          <a:p>
            <a:pPr algn="just">
              <a:defRPr/>
            </a:pPr>
            <a:r>
              <a:rPr lang="de-DE" sz="2200" dirty="0">
                <a:solidFill>
                  <a:srgbClr val="002060"/>
                </a:solidFill>
              </a:rPr>
              <a:t>2. Nhà nước thực hiện đa dạng hóa các loại hình dịch vụ KBCB; tổ chức, cá nhân tham gia xây dựng cơ sở KBCB được hưởng chính sách ưu đãi theo quy định của pháp luật về xã hội hóa, bảo đảm nguyên tắc công khai, minh bạch, bình đẳng, bền vững, hiệu quả, hài hòa lợi ích giữa Nhà nước, nhà đầu tư, người bệnh và cộng đồng; khuyến khích cơ sở KBCB tư nhân hoạt động KBCB nhân đạo, không vì mục đích lợi nhuận; khuyến khích thành lập quỹ hỗ trợ KBCB.</a:t>
            </a:r>
            <a:endParaRPr lang="en-US" sz="2200" dirty="0">
              <a:solidFill>
                <a:srgbClr val="002060"/>
              </a:solidFill>
              <a:latin typeface="+mn-lt"/>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597E3E0-A4AC-1CEF-F602-062E90CB79B4}"/>
              </a:ext>
            </a:extLst>
          </p:cNvPr>
          <p:cNvSpPr>
            <a:spLocks noGrp="1" noChangeArrowheads="1"/>
          </p:cNvSpPr>
          <p:nvPr>
            <p:ph type="title"/>
          </p:nvPr>
        </p:nvSpPr>
        <p:spPr>
          <a:xfrm>
            <a:off x="1292225" y="406400"/>
            <a:ext cx="7089775" cy="708025"/>
          </a:xfrm>
        </p:spPr>
        <p:txBody>
          <a:bodyPr/>
          <a:lstStyle/>
          <a:p>
            <a:pPr eaLnBrk="1" hangingPunct="1"/>
            <a:r>
              <a:rPr lang="en-US" altLang="vi-VN" sz="2400"/>
              <a:t>4</a:t>
            </a:r>
            <a:r>
              <a:rPr lang="vi-VN" altLang="vi-VN" sz="2400"/>
              <a:t>. </a:t>
            </a:r>
            <a:r>
              <a:rPr lang="de-DE" altLang="en-US" sz="2400"/>
              <a:t>Điều 109. Xã hội hóa trong hoạt động KBCB (tiếp)</a:t>
            </a:r>
            <a:endParaRPr lang="en-US" altLang="en-US" sz="2400">
              <a:solidFill>
                <a:srgbClr val="FF0000"/>
              </a:solidFill>
            </a:endParaRPr>
          </a:p>
        </p:txBody>
      </p:sp>
      <p:sp>
        <p:nvSpPr>
          <p:cNvPr id="14339" name="Text Box 3">
            <a:extLst>
              <a:ext uri="{FF2B5EF4-FFF2-40B4-BE49-F238E27FC236}">
                <a16:creationId xmlns:a16="http://schemas.microsoft.com/office/drawing/2014/main" id="{388F481B-7AEE-B71E-19D4-962F98224FA1}"/>
              </a:ext>
            </a:extLst>
          </p:cNvPr>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endParaRPr lang="en-US" altLang="en-US" sz="1800">
              <a:solidFill>
                <a:schemeClr val="tx1"/>
              </a:solidFill>
            </a:endParaRPr>
          </a:p>
        </p:txBody>
      </p:sp>
      <p:sp>
        <p:nvSpPr>
          <p:cNvPr id="14340" name="Rectangle 43">
            <a:extLst>
              <a:ext uri="{FF2B5EF4-FFF2-40B4-BE49-F238E27FC236}">
                <a16:creationId xmlns:a16="http://schemas.microsoft.com/office/drawing/2014/main" id="{D8ACE0EE-A3DF-513B-EFB6-C65EAA5EB9D4}"/>
              </a:ext>
            </a:extLst>
          </p:cNvPr>
          <p:cNvSpPr>
            <a:spLocks noChangeArrowheads="1"/>
          </p:cNvSpPr>
          <p:nvPr/>
        </p:nvSpPr>
        <p:spPr bwMode="white">
          <a:xfrm>
            <a:off x="2008188" y="5662613"/>
            <a:ext cx="1365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1</a:t>
            </a:r>
          </a:p>
        </p:txBody>
      </p:sp>
      <p:sp>
        <p:nvSpPr>
          <p:cNvPr id="14341" name="Rectangle 44">
            <a:extLst>
              <a:ext uri="{FF2B5EF4-FFF2-40B4-BE49-F238E27FC236}">
                <a16:creationId xmlns:a16="http://schemas.microsoft.com/office/drawing/2014/main" id="{81581518-BF55-199B-7D1E-E8154EE6A0E2}"/>
              </a:ext>
            </a:extLst>
          </p:cNvPr>
          <p:cNvSpPr>
            <a:spLocks noChangeArrowheads="1"/>
          </p:cNvSpPr>
          <p:nvPr/>
        </p:nvSpPr>
        <p:spPr bwMode="white">
          <a:xfrm>
            <a:off x="5573713" y="5622925"/>
            <a:ext cx="1365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FFFF"/>
                </a:solidFill>
              </a:rPr>
              <a:t>Contents 2</a:t>
            </a:r>
          </a:p>
        </p:txBody>
      </p:sp>
      <p:pic>
        <p:nvPicPr>
          <p:cNvPr id="14342" name="Picture 24">
            <a:extLst>
              <a:ext uri="{FF2B5EF4-FFF2-40B4-BE49-F238E27FC236}">
                <a16:creationId xmlns:a16="http://schemas.microsoft.com/office/drawing/2014/main" id="{134BA739-25EB-681D-8065-81787C2FC7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 y="0"/>
            <a:ext cx="13335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Rounded Rectangle 25">
            <a:extLst>
              <a:ext uri="{FF2B5EF4-FFF2-40B4-BE49-F238E27FC236}">
                <a16:creationId xmlns:a16="http://schemas.microsoft.com/office/drawing/2014/main" id="{113221EA-978C-A41A-F74F-6D98659C843D}"/>
              </a:ext>
            </a:extLst>
          </p:cNvPr>
          <p:cNvSpPr>
            <a:spLocks noChangeArrowheads="1"/>
          </p:cNvSpPr>
          <p:nvPr/>
        </p:nvSpPr>
        <p:spPr bwMode="auto">
          <a:xfrm>
            <a:off x="0" y="6535738"/>
            <a:ext cx="1931988" cy="322262"/>
          </a:xfrm>
          <a:prstGeom prst="roundRect">
            <a:avLst>
              <a:gd name="adj" fmla="val 16667"/>
            </a:avLst>
          </a:pr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Char char="•"/>
              <a:defRPr sz="3200">
                <a:solidFill>
                  <a:srgbClr val="000000"/>
                </a:solidFill>
                <a:latin typeface="Arial" panose="020B0604020202020204" pitchFamily="34" charset="0"/>
              </a:defRPr>
            </a:lvl1pPr>
            <a:lvl2pPr marL="742950" indent="-285750">
              <a:spcBef>
                <a:spcPct val="20000"/>
              </a:spcBef>
              <a:buChar char="–"/>
              <a:defRPr sz="2800">
                <a:solidFill>
                  <a:srgbClr val="000000"/>
                </a:solidFill>
                <a:latin typeface="Arial" panose="020B0604020202020204" pitchFamily="34" charset="0"/>
              </a:defRPr>
            </a:lvl2pPr>
            <a:lvl3pPr marL="1143000" indent="-228600">
              <a:spcBef>
                <a:spcPct val="20000"/>
              </a:spcBef>
              <a:buChar char="•"/>
              <a:defRPr sz="2400">
                <a:solidFill>
                  <a:srgbClr val="000000"/>
                </a:solidFill>
                <a:latin typeface="Arial" panose="020B0604020202020204" pitchFamily="34" charset="0"/>
              </a:defRPr>
            </a:lvl3pPr>
            <a:lvl4pPr marL="1600200" indent="-228600">
              <a:spcBef>
                <a:spcPct val="20000"/>
              </a:spcBef>
              <a:buChar char="–"/>
              <a:defRPr sz="2000">
                <a:solidFill>
                  <a:srgbClr val="000000"/>
                </a:solidFill>
                <a:latin typeface="Arial" panose="020B0604020202020204" pitchFamily="34" charset="0"/>
              </a:defRPr>
            </a:lvl4pPr>
            <a:lvl5pPr marL="2057400" indent="-228600">
              <a:spcBef>
                <a:spcPct val="20000"/>
              </a:spcBef>
              <a:buChar char="»"/>
              <a:defRPr sz="2000">
                <a:solidFill>
                  <a:srgbClr val="000000"/>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0000"/>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0000"/>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0000"/>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0000"/>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Vụ KHTC-BYT</a:t>
            </a:r>
          </a:p>
        </p:txBody>
      </p:sp>
      <p:sp>
        <p:nvSpPr>
          <p:cNvPr id="5128" name="TextBox 3">
            <a:extLst>
              <a:ext uri="{FF2B5EF4-FFF2-40B4-BE49-F238E27FC236}">
                <a16:creationId xmlns:a16="http://schemas.microsoft.com/office/drawing/2014/main" id="{9D54BDDD-309A-1038-9DEE-833D8201F663}"/>
              </a:ext>
            </a:extLst>
          </p:cNvPr>
          <p:cNvSpPr txBox="1">
            <a:spLocks noChangeArrowheads="1"/>
          </p:cNvSpPr>
          <p:nvPr/>
        </p:nvSpPr>
        <p:spPr bwMode="auto">
          <a:xfrm>
            <a:off x="457200" y="1289050"/>
            <a:ext cx="8310563" cy="4770438"/>
          </a:xfrm>
          <a:prstGeom prst="rect">
            <a:avLst/>
          </a:prstGeom>
          <a:noFill/>
          <a:ln>
            <a:noFill/>
          </a:ln>
        </p:spPr>
        <p:txBody>
          <a:bodyPr>
            <a:spAutoFit/>
          </a:bodyPr>
          <a:lstStyle>
            <a:lvl1pPr marL="400050" indent="-400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ts val="600"/>
              </a:spcBef>
              <a:defRPr/>
            </a:pPr>
            <a:r>
              <a:rPr lang="de-DE" sz="2200" b="1" dirty="0">
                <a:solidFill>
                  <a:srgbClr val="C00000"/>
                </a:solidFill>
              </a:rPr>
              <a:t>3. Hình thức thu hút nguồn lực xã hội gồm:</a:t>
            </a:r>
            <a:endParaRPr lang="en-US" sz="2200" b="1" dirty="0">
              <a:solidFill>
                <a:srgbClr val="C00000"/>
              </a:solidFill>
            </a:endParaRPr>
          </a:p>
          <a:p>
            <a:pPr algn="just">
              <a:spcBef>
                <a:spcPts val="600"/>
              </a:spcBef>
              <a:defRPr/>
            </a:pPr>
            <a:r>
              <a:rPr lang="de-DE" sz="2200" dirty="0">
                <a:solidFill>
                  <a:srgbClr val="002060"/>
                </a:solidFill>
              </a:rPr>
              <a:t>a) Đầu tư thành lập cơ sở KBCB tư nhân;</a:t>
            </a:r>
            <a:endParaRPr lang="en-US" sz="2200" dirty="0">
              <a:solidFill>
                <a:srgbClr val="002060"/>
              </a:solidFill>
            </a:endParaRPr>
          </a:p>
          <a:p>
            <a:pPr algn="just">
              <a:spcBef>
                <a:spcPts val="600"/>
              </a:spcBef>
              <a:defRPr/>
            </a:pPr>
            <a:r>
              <a:rPr lang="de-DE" sz="2200" dirty="0">
                <a:solidFill>
                  <a:srgbClr val="002060"/>
                </a:solidFill>
              </a:rPr>
              <a:t>b) Đầu tư theo phương thức đối tác công tư; </a:t>
            </a:r>
            <a:endParaRPr lang="en-US" sz="2200" dirty="0">
              <a:solidFill>
                <a:srgbClr val="002060"/>
              </a:solidFill>
            </a:endParaRPr>
          </a:p>
          <a:p>
            <a:pPr algn="just">
              <a:spcBef>
                <a:spcPts val="600"/>
              </a:spcBef>
              <a:defRPr/>
            </a:pPr>
            <a:r>
              <a:rPr lang="de-DE" sz="2200" dirty="0">
                <a:solidFill>
                  <a:srgbClr val="002060"/>
                </a:solidFill>
              </a:rPr>
              <a:t>c) Vay vốn để đầu tư công trình hạ tầng, thiết bị y tế;</a:t>
            </a:r>
            <a:endParaRPr lang="en-US" sz="2200" dirty="0">
              <a:solidFill>
                <a:srgbClr val="002060"/>
              </a:solidFill>
            </a:endParaRPr>
          </a:p>
          <a:p>
            <a:pPr algn="just">
              <a:spcBef>
                <a:spcPts val="600"/>
              </a:spcBef>
              <a:defRPr/>
            </a:pPr>
            <a:r>
              <a:rPr lang="de-DE" sz="2200" dirty="0">
                <a:solidFill>
                  <a:srgbClr val="002060"/>
                </a:solidFill>
              </a:rPr>
              <a:t>d) Thuê, cho thuê TS, dịch vụ lâm sàng, DV cận lâm sàng, dịch vụ phi y tế, dịch vụ nhà thuốc, quản lý vận hành cơ sở KBCB;</a:t>
            </a:r>
            <a:endParaRPr lang="en-US" sz="2200" dirty="0">
              <a:solidFill>
                <a:srgbClr val="002060"/>
              </a:solidFill>
            </a:endParaRPr>
          </a:p>
          <a:p>
            <a:pPr algn="just">
              <a:spcBef>
                <a:spcPts val="600"/>
              </a:spcBef>
              <a:defRPr/>
            </a:pPr>
            <a:r>
              <a:rPr lang="de-DE" sz="2200" dirty="0">
                <a:solidFill>
                  <a:srgbClr val="002060"/>
                </a:solidFill>
              </a:rPr>
              <a:t>đ) Mua trả chậm, trả dần; thuê, </a:t>
            </a:r>
            <a:r>
              <a:rPr lang="de-DE" sz="2200" b="1" dirty="0">
                <a:solidFill>
                  <a:srgbClr val="7030A0"/>
                </a:solidFill>
              </a:rPr>
              <a:t>mượn thiết bị y tế</a:t>
            </a:r>
            <a:r>
              <a:rPr lang="de-DE" sz="2200" dirty="0">
                <a:solidFill>
                  <a:srgbClr val="002060"/>
                </a:solidFill>
              </a:rPr>
              <a:t>;</a:t>
            </a:r>
            <a:endParaRPr lang="en-US" sz="2200" dirty="0">
              <a:solidFill>
                <a:srgbClr val="002060"/>
              </a:solidFill>
            </a:endParaRPr>
          </a:p>
          <a:p>
            <a:pPr algn="just">
              <a:spcBef>
                <a:spcPts val="600"/>
              </a:spcBef>
              <a:defRPr/>
            </a:pPr>
            <a:r>
              <a:rPr lang="de-DE" sz="2200" dirty="0">
                <a:solidFill>
                  <a:srgbClr val="002060"/>
                </a:solidFill>
              </a:rPr>
              <a:t>e) Tài trợ, viện trợ từ các tổ chức, cá nhân trong nước và NN;</a:t>
            </a:r>
            <a:endParaRPr lang="en-US" sz="2200" dirty="0">
              <a:solidFill>
                <a:srgbClr val="002060"/>
              </a:solidFill>
            </a:endParaRPr>
          </a:p>
          <a:p>
            <a:pPr algn="just">
              <a:spcBef>
                <a:spcPts val="600"/>
              </a:spcBef>
              <a:defRPr/>
            </a:pPr>
            <a:r>
              <a:rPr lang="de-DE" sz="2200" dirty="0">
                <a:solidFill>
                  <a:srgbClr val="002060"/>
                </a:solidFill>
              </a:rPr>
              <a:t>g) Hình thức khác theo quy định của PL về quản lý, sử dụng TSC và quy định khác của pháp luật có liên quan.</a:t>
            </a:r>
            <a:endParaRPr lang="en-US" sz="2200" dirty="0">
              <a:solidFill>
                <a:srgbClr val="002060"/>
              </a:solidFill>
            </a:endParaRPr>
          </a:p>
          <a:p>
            <a:pPr algn="just">
              <a:spcBef>
                <a:spcPts val="600"/>
              </a:spcBef>
              <a:defRPr/>
            </a:pPr>
            <a:r>
              <a:rPr lang="de-DE" sz="2200" dirty="0">
                <a:solidFill>
                  <a:srgbClr val="002060"/>
                </a:solidFill>
              </a:rPr>
              <a:t>4. Việc thực hiện thu hút nguồn lực xã hội trong hoạt động KBCB thực hiện theo quy định của pháp luật.</a:t>
            </a:r>
            <a:endParaRPr lang="en-US" sz="2200" dirty="0">
              <a:solidFill>
                <a:srgbClr val="002060"/>
              </a:solidFill>
              <a:latin typeface="+mn-lt"/>
            </a:endParaRPr>
          </a:p>
        </p:txBody>
      </p:sp>
    </p:spTree>
  </p:cSld>
  <p:clrMapOvr>
    <a:masterClrMapping/>
  </p:clrMapOvr>
  <p:transition spd="med">
    <p:fade/>
  </p:transition>
</p:sld>
</file>

<file path=ppt/theme/theme1.xml><?xml version="1.0" encoding="utf-8"?>
<a:theme xmlns:a="http://schemas.openxmlformats.org/drawingml/2006/main" name="574TGp_natural_light_ani">
  <a:themeElements>
    <a:clrScheme name="Default Design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808080"/>
        </a:dk1>
        <a:lt1>
          <a:srgbClr val="EADCC0"/>
        </a:lt1>
        <a:dk2>
          <a:srgbClr val="F97407"/>
        </a:dk2>
        <a:lt2>
          <a:srgbClr val="E65D00"/>
        </a:lt2>
        <a:accent1>
          <a:srgbClr val="FBCF2D"/>
        </a:accent1>
        <a:accent2>
          <a:srgbClr val="5C8CDA"/>
        </a:accent2>
        <a:accent3>
          <a:srgbClr val="FBBCAA"/>
        </a:accent3>
        <a:accent4>
          <a:srgbClr val="C8BCA4"/>
        </a:accent4>
        <a:accent5>
          <a:srgbClr val="FDE4AD"/>
        </a:accent5>
        <a:accent6>
          <a:srgbClr val="537EC5"/>
        </a:accent6>
        <a:hlink>
          <a:srgbClr val="87D242"/>
        </a:hlink>
        <a:folHlink>
          <a:srgbClr val="DA6478"/>
        </a:folHlink>
      </a:clrScheme>
      <a:clrMap bg1="dk2" tx1="lt1" bg2="dk1" tx2="lt2" accent1="accent1" accent2="accent2" accent3="accent3" accent4="accent4" accent5="accent5" accent6="accent6" hlink="hlink" folHlink="folHlink"/>
    </a:extraClrScheme>
    <a:extraClrScheme>
      <a:clrScheme name="Default Design 2">
        <a:dk1>
          <a:srgbClr val="808080"/>
        </a:dk1>
        <a:lt1>
          <a:srgbClr val="9BD3E5"/>
        </a:lt1>
        <a:dk2>
          <a:srgbClr val="357DA9"/>
        </a:dk2>
        <a:lt2>
          <a:srgbClr val="101C56"/>
        </a:lt2>
        <a:accent1>
          <a:srgbClr val="58BECC"/>
        </a:accent1>
        <a:accent2>
          <a:srgbClr val="8A5BDF"/>
        </a:accent2>
        <a:accent3>
          <a:srgbClr val="AEBFD1"/>
        </a:accent3>
        <a:accent4>
          <a:srgbClr val="84B4C3"/>
        </a:accent4>
        <a:accent5>
          <a:srgbClr val="B4DBE2"/>
        </a:accent5>
        <a:accent6>
          <a:srgbClr val="7D52CA"/>
        </a:accent6>
        <a:hlink>
          <a:srgbClr val="6ECC4C"/>
        </a:hlink>
        <a:folHlink>
          <a:srgbClr val="DD693B"/>
        </a:folHlink>
      </a:clrScheme>
      <a:clrMap bg1="dk2" tx1="lt1" bg2="dk1" tx2="lt2" accent1="accent1" accent2="accent2" accent3="accent3" accent4="accent4" accent5="accent5" accent6="accent6" hlink="hlink" folHlink="folHlink"/>
    </a:extraClrScheme>
    <a:extraClrScheme>
      <a:clrScheme name="Default Design 3">
        <a:dk1>
          <a:srgbClr val="808080"/>
        </a:dk1>
        <a:lt1>
          <a:srgbClr val="DDE89A"/>
        </a:lt1>
        <a:dk2>
          <a:srgbClr val="329A2A"/>
        </a:dk2>
        <a:lt2>
          <a:srgbClr val="185E25"/>
        </a:lt2>
        <a:accent1>
          <a:srgbClr val="80CB35"/>
        </a:accent1>
        <a:accent2>
          <a:srgbClr val="518CD3"/>
        </a:accent2>
        <a:accent3>
          <a:srgbClr val="ADCAAC"/>
        </a:accent3>
        <a:accent4>
          <a:srgbClr val="BDC683"/>
        </a:accent4>
        <a:accent5>
          <a:srgbClr val="C0E2AE"/>
        </a:accent5>
        <a:accent6>
          <a:srgbClr val="497EBF"/>
        </a:accent6>
        <a:hlink>
          <a:srgbClr val="E15D7C"/>
        </a:hlink>
        <a:folHlink>
          <a:srgbClr val="DB915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574TGp_natural_light_ani</Template>
  <TotalTime>1471</TotalTime>
  <Words>2774</Words>
  <Application>Microsoft Office PowerPoint</Application>
  <PresentationFormat>On-screen Show (4:3)</PresentationFormat>
  <Paragraphs>166</Paragraphs>
  <Slides>18</Slides>
  <Notes>11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574TGp_natural_light_ani</vt:lpstr>
      <vt:lpstr> MỘT SỐ NỘI DUNG VỀ TÀI CHÍNH QUY ĐỊNH TẠI LUẬT KHÁM BỆNH CHỮA BỆNH SỐ 15/2023/QH13</vt:lpstr>
      <vt:lpstr>NỘI DUNG CHÍNH</vt:lpstr>
      <vt:lpstr>1. Điều 106. Nguồn tài chính cho KBCB.</vt:lpstr>
      <vt:lpstr>2. Điều 107. NSNN chi cho KBCB</vt:lpstr>
      <vt:lpstr>3. Điều 108. Quy định về tự chủ đối với cơ sở KBCB của Nhà nước</vt:lpstr>
      <vt:lpstr>3. Điều 108. Quy định về tự chủ đối với cơ sở KBCB của Nhà nước</vt:lpstr>
      <vt:lpstr>3. Điều 108. Quy định về tự chủ đối với cơ sở KBCB của Nhà nước</vt:lpstr>
      <vt:lpstr>4. Điều 109. Xã hội hóa trong hoạt động KBCB</vt:lpstr>
      <vt:lpstr>4. Điều 109. Xã hội hóa trong hoạt động KBCB (tiếp)</vt:lpstr>
      <vt:lpstr>5. Điều 110. Giá dịch vụ khám bệnh, chữa bệnh</vt:lpstr>
      <vt:lpstr>5. Điều 110. Giá dịch vụ khám bệnh, chữa bệnh</vt:lpstr>
      <vt:lpstr>5. Điều 110. Giá dịch vụ khám bệnh, chữa bệnh</vt:lpstr>
      <vt:lpstr>5. Điều 110. Giá dịch vụ khám bệnh, chữa bệnh</vt:lpstr>
      <vt:lpstr>5. Điều 110. Giá dịch vụ khám bệnh, chữa bệnh</vt:lpstr>
      <vt:lpstr>5. Điều 110. Giá dịch vụ khám bệnh, chữa bệnh</vt:lpstr>
      <vt:lpstr>6. Điều 111. Quỹ hỗ trợ khám bệnh, chữa bệnh</vt:lpstr>
      <vt:lpstr>7. Quy định liên quan đến tài chính trong các Điều khác của Luật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MỘT SỐ NỘI DUNG  TRONG CÔNG TÁC  QUẢN LÝ TÀI CHÍNH BỆNH VIỆN</dc:title>
  <dc:creator>khue</dc:creator>
  <cp:lastModifiedBy>Luong Cong Minh</cp:lastModifiedBy>
  <cp:revision>115</cp:revision>
  <dcterms:created xsi:type="dcterms:W3CDTF">2016-05-30T14:36:30Z</dcterms:created>
  <dcterms:modified xsi:type="dcterms:W3CDTF">2023-05-25T04:22:28Z</dcterms:modified>
</cp:coreProperties>
</file>